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7" r:id="rId5"/>
  </p:sldMasterIdLst>
  <p:notesMasterIdLst>
    <p:notesMasterId r:id="rId26"/>
  </p:notesMasterIdLst>
  <p:sldIdLst>
    <p:sldId id="11438" r:id="rId6"/>
    <p:sldId id="11112" r:id="rId7"/>
    <p:sldId id="11445" r:id="rId8"/>
    <p:sldId id="11446" r:id="rId9"/>
    <p:sldId id="11451" r:id="rId10"/>
    <p:sldId id="11452" r:id="rId11"/>
    <p:sldId id="11122" r:id="rId12"/>
    <p:sldId id="11124" r:id="rId13"/>
    <p:sldId id="11125" r:id="rId14"/>
    <p:sldId id="11126" r:id="rId15"/>
    <p:sldId id="11127" r:id="rId16"/>
    <p:sldId id="11128" r:id="rId17"/>
    <p:sldId id="11129" r:id="rId18"/>
    <p:sldId id="11465" r:id="rId19"/>
    <p:sldId id="11466" r:id="rId20"/>
    <p:sldId id="11447" r:id="rId21"/>
    <p:sldId id="11448" r:id="rId22"/>
    <p:sldId id="11449" r:id="rId23"/>
    <p:sldId id="11606" r:id="rId24"/>
    <p:sldId id="256" r:id="rId25"/>
    <p:sldId id="261" r:id="rId27"/>
    <p:sldId id="260" r:id="rId28"/>
    <p:sldId id="263" r:id="rId29"/>
    <p:sldId id="264" r:id="rId30"/>
    <p:sldId id="265" r:id="rId31"/>
    <p:sldId id="266" r:id="rId32"/>
    <p:sldId id="267" r:id="rId33"/>
    <p:sldId id="268" r:id="rId34"/>
    <p:sldId id="11115" r:id="rId35"/>
    <p:sldId id="270" r:id="rId36"/>
    <p:sldId id="11116" r:id="rId37"/>
    <p:sldId id="273" r:id="rId38"/>
    <p:sldId id="11117" r:id="rId39"/>
    <p:sldId id="271" r:id="rId40"/>
    <p:sldId id="275" r:id="rId41"/>
    <p:sldId id="11618" r:id="rId42"/>
    <p:sldId id="11619" r:id="rId43"/>
    <p:sldId id="11620" r:id="rId44"/>
    <p:sldId id="11621" r:id="rId45"/>
    <p:sldId id="11622" r:id="rId46"/>
    <p:sldId id="10956" r:id="rId47"/>
    <p:sldId id="11624" r:id="rId48"/>
    <p:sldId id="11625" r:id="rId49"/>
    <p:sldId id="11626" r:id="rId50"/>
    <p:sldId id="11627" r:id="rId51"/>
    <p:sldId id="11628" r:id="rId52"/>
    <p:sldId id="11629" r:id="rId53"/>
    <p:sldId id="11630" r:id="rId54"/>
    <p:sldId id="11164" r:id="rId55"/>
    <p:sldId id="11027" r:id="rId56"/>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4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0" Type="http://schemas.openxmlformats.org/officeDocument/2006/relationships/tags" Target="tags/tag1.xml"/><Relationship Id="rId6" Type="http://schemas.openxmlformats.org/officeDocument/2006/relationships/slide" Target="slides/slide1.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notesMaster" Target="notesMasters/notesMaster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64980-AF21-41BB-A684-6F36BAC8A82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8F56E-E958-41F6-9EFB-2A93B4320A3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8C674C3-814B-4844-9CD7-A00297891656}"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0C4E88B-5FAF-4136-9736-2D531C4310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E295EC-ED93-45D9-A2E2-F053FC0B50B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0C4E88B-5FAF-4136-9736-2D531C4310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E295EC-ED93-45D9-A2E2-F053FC0B50B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0C4E88B-5FAF-4136-9736-2D531C4310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E295EC-ED93-45D9-A2E2-F053FC0B50B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29507FF-81BE-475E-AC3B-58BC20F686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70B9A-8787-4CB1-8FFC-60341E0A62EA}"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29507FF-81BE-475E-AC3B-58BC20F686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70B9A-8787-4CB1-8FFC-60341E0A62E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29507FF-81BE-475E-AC3B-58BC20F686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70B9A-8787-4CB1-8FFC-60341E0A62EA}"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29507FF-81BE-475E-AC3B-58BC20F686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70B9A-8787-4CB1-8FFC-60341E0A62EA}"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29507FF-81BE-475E-AC3B-58BC20F6868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870B9A-8787-4CB1-8FFC-60341E0A62EA}"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29507FF-81BE-475E-AC3B-58BC20F6868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870B9A-8787-4CB1-8FFC-60341E0A62EA}"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9507FF-81BE-475E-AC3B-58BC20F6868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870B9A-8787-4CB1-8FFC-60341E0A62EA}"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29507FF-81BE-475E-AC3B-58BC20F686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70B9A-8787-4CB1-8FFC-60341E0A62E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0C4E88B-5FAF-4136-9736-2D531C4310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E295EC-ED93-45D9-A2E2-F053FC0B50B8}"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29507FF-81BE-475E-AC3B-58BC20F686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70B9A-8787-4CB1-8FFC-60341E0A62EA}"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29507FF-81BE-475E-AC3B-58BC20F686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70B9A-8787-4CB1-8FFC-60341E0A62EA}"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29507FF-81BE-475E-AC3B-58BC20F686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70B9A-8787-4CB1-8FFC-60341E0A62EA}"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封面背景">
    <p:spTree>
      <p:nvGrpSpPr>
        <p:cNvPr id="1" name=""/>
        <p:cNvGrpSpPr/>
        <p:nvPr/>
      </p:nvGrpSpPr>
      <p:grpSpPr>
        <a:xfrm>
          <a:off x="0" y="0"/>
          <a:ext cx="0" cy="0"/>
          <a:chOff x="0" y="0"/>
          <a:chExt cx="0" cy="0"/>
        </a:xfrm>
      </p:grpSpPr>
      <p:pic>
        <p:nvPicPr>
          <p:cNvPr id="2" name="图片 1" descr="组 9"/>
          <p:cNvPicPr>
            <a:picLocks noChangeAspect="1"/>
          </p:cNvPicPr>
          <p:nvPr userDrawn="1"/>
        </p:nvPicPr>
        <p:blipFill>
          <a:blip r:embed="rId2"/>
          <a:stretch>
            <a:fillRect/>
          </a:stretch>
        </p:blipFill>
        <p:spPr>
          <a:xfrm>
            <a:off x="0" y="0"/>
            <a:ext cx="12192000" cy="6883400"/>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背景">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底页">
    <p:spTree>
      <p:nvGrpSpPr>
        <p:cNvPr id="1" name=""/>
        <p:cNvGrpSpPr/>
        <p:nvPr/>
      </p:nvGrpSpPr>
      <p:grpSpPr>
        <a:xfrm>
          <a:off x="0" y="0"/>
          <a:ext cx="0" cy="0"/>
          <a:chOff x="0" y="0"/>
          <a:chExt cx="0" cy="0"/>
        </a:xfrm>
      </p:grpSpPr>
      <p:pic>
        <p:nvPicPr>
          <p:cNvPr id="2" name="图片 1" descr="02 拷贝"/>
          <p:cNvPicPr>
            <a:picLocks noChangeAspect="1"/>
          </p:cNvPicPr>
          <p:nvPr userDrawn="1"/>
        </p:nvPicPr>
        <p:blipFill>
          <a:blip r:embed="rId2"/>
          <a:stretch>
            <a:fillRect/>
          </a:stretch>
        </p:blipFill>
        <p:spPr>
          <a:xfrm>
            <a:off x="0" y="1"/>
            <a:ext cx="12192000" cy="6884247"/>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人物介绍页02">
    <p:spTree>
      <p:nvGrpSpPr>
        <p:cNvPr id="1" name=""/>
        <p:cNvGrpSpPr/>
        <p:nvPr/>
      </p:nvGrpSpPr>
      <p:grpSpPr>
        <a:xfrm>
          <a:off x="0" y="0"/>
          <a:ext cx="0" cy="0"/>
          <a:chOff x="0" y="0"/>
          <a:chExt cx="0" cy="0"/>
        </a:xfrm>
      </p:grpSpPr>
      <p:pic>
        <p:nvPicPr>
          <p:cNvPr id="3" name="图片 2" descr="02"/>
          <p:cNvPicPr>
            <a:picLocks noChangeAspect="1"/>
          </p:cNvPicPr>
          <p:nvPr userDrawn="1"/>
        </p:nvPicPr>
        <p:blipFill>
          <a:blip r:embed="rId2"/>
          <a:stretch>
            <a:fillRect/>
          </a:stretch>
        </p:blipFill>
        <p:spPr>
          <a:xfrm>
            <a:off x="1" y="1"/>
            <a:ext cx="12191153" cy="6857153"/>
          </a:xfrm>
          <a:prstGeom prst="rect">
            <a:avLst/>
          </a:prstGeom>
        </p:spPr>
      </p:pic>
      <p:sp>
        <p:nvSpPr>
          <p:cNvPr id="8" name="文本框 7"/>
          <p:cNvSpPr txBox="1"/>
          <p:nvPr userDrawn="1"/>
        </p:nvSpPr>
        <p:spPr>
          <a:xfrm>
            <a:off x="5305213" y="2004907"/>
            <a:ext cx="6096000" cy="1200329"/>
          </a:xfrm>
          <a:prstGeom prst="rect">
            <a:avLst/>
          </a:prstGeom>
          <a:noFill/>
        </p:spPr>
        <p:txBody>
          <a:bodyPr wrap="square" rtlCol="0" anchor="t">
            <a:spAutoFit/>
          </a:bodyPr>
          <a:lstStyle/>
          <a:p>
            <a:pPr>
              <a:lnSpc>
                <a:spcPct val="100000"/>
              </a:lnSpc>
            </a:pPr>
            <a:r>
              <a:rPr lang="en-GB" altLang="zh-CN" sz="7200" b="1">
                <a:latin typeface="PingFang SC Semibold" panose="020B0400000000000000" charset="-122"/>
                <a:ea typeface="PingFang SC Semibold" panose="020B0400000000000000" charset="-122"/>
                <a:sym typeface="+mn-ea"/>
              </a:rPr>
              <a:t>文继荣</a:t>
            </a:r>
            <a:endParaRPr lang="en-GB" altLang="zh-CN" sz="7200" b="1">
              <a:latin typeface="PingFang SC Semibold" panose="020B0400000000000000" charset="-122"/>
              <a:ea typeface="PingFang SC Semibold" panose="020B0400000000000000" charset="-122"/>
              <a:sym typeface="+mn-ea"/>
            </a:endParaRPr>
          </a:p>
        </p:txBody>
      </p:sp>
      <p:sp>
        <p:nvSpPr>
          <p:cNvPr id="9" name="文本框 8"/>
          <p:cNvSpPr txBox="1"/>
          <p:nvPr userDrawn="1"/>
        </p:nvSpPr>
        <p:spPr>
          <a:xfrm>
            <a:off x="5322147" y="3475567"/>
            <a:ext cx="5384800" cy="1019125"/>
          </a:xfrm>
          <a:prstGeom prst="rect">
            <a:avLst/>
          </a:prstGeom>
          <a:noFill/>
        </p:spPr>
        <p:txBody>
          <a:bodyPr wrap="square" rtlCol="0">
            <a:spAutoFit/>
          </a:bodyPr>
          <a:lstStyle/>
          <a:p>
            <a:pPr algn="l">
              <a:lnSpc>
                <a:spcPct val="150000"/>
              </a:lnSpc>
            </a:pPr>
            <a:r>
              <a:rPr lang="zh-CN" altLang="en-US" sz="2135">
                <a:latin typeface="PingFang SC Regular" panose="020B0400000000000000" charset="-122"/>
                <a:ea typeface="PingFang SC Regular" panose="020B0400000000000000" charset="-122"/>
              </a:rPr>
              <a:t>中国人民大学高瓴人工智能学院执行院长</a:t>
            </a:r>
            <a:endParaRPr lang="zh-CN" altLang="en-US" sz="2135">
              <a:latin typeface="PingFang SC Regular" panose="020B0400000000000000" charset="-122"/>
              <a:ea typeface="PingFang SC Regular" panose="020B0400000000000000" charset="-122"/>
            </a:endParaRPr>
          </a:p>
          <a:p>
            <a:pPr algn="l">
              <a:lnSpc>
                <a:spcPct val="150000"/>
              </a:lnSpc>
            </a:pPr>
            <a:r>
              <a:rPr lang="zh-CN" altLang="en-US" sz="2135">
                <a:latin typeface="PingFang SC Regular" panose="020B0400000000000000" charset="-122"/>
                <a:ea typeface="PingFang SC Regular" panose="020B0400000000000000" charset="-122"/>
              </a:rPr>
              <a:t>北京智源人工智能研究院首席科学家</a:t>
            </a:r>
            <a:endParaRPr lang="zh-CN" altLang="en-US" sz="2135">
              <a:latin typeface="PingFang SC Regular" panose="020B0400000000000000" charset="-122"/>
              <a:ea typeface="PingFang SC Regular" panose="020B0400000000000000" charset="-122"/>
            </a:endParaRPr>
          </a:p>
        </p:txBody>
      </p:sp>
      <p:sp>
        <p:nvSpPr>
          <p:cNvPr id="10" name="椭圆 9"/>
          <p:cNvSpPr/>
          <p:nvPr userDrawn="1"/>
        </p:nvSpPr>
        <p:spPr>
          <a:xfrm>
            <a:off x="4975013" y="3301153"/>
            <a:ext cx="192000" cy="192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userDrawn="1"/>
        </p:nvSpPr>
        <p:spPr>
          <a:xfrm>
            <a:off x="10800927" y="33290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userDrawn="1"/>
        </p:nvSpPr>
        <p:spPr>
          <a:xfrm>
            <a:off x="5167208" y="3388360"/>
            <a:ext cx="5663353"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0" name="图片 19" descr="椭圆 1"/>
          <p:cNvPicPr>
            <a:picLocks noChangeAspect="1"/>
          </p:cNvPicPr>
          <p:nvPr userDrawn="1"/>
        </p:nvPicPr>
        <p:blipFill>
          <a:blip r:embed="rId3"/>
          <a:stretch>
            <a:fillRect/>
          </a:stretch>
        </p:blipFill>
        <p:spPr>
          <a:xfrm>
            <a:off x="1331807" y="1520613"/>
            <a:ext cx="3738277" cy="3744000"/>
          </a:xfrm>
          <a:prstGeom prst="rect">
            <a:avLst/>
          </a:prstGeom>
        </p:spPr>
      </p:pic>
      <p:pic>
        <p:nvPicPr>
          <p:cNvPr id="6" name="图片 5" descr="图层 17"/>
          <p:cNvPicPr>
            <a:picLocks noChangeAspect="1"/>
          </p:cNvPicPr>
          <p:nvPr userDrawn="1"/>
        </p:nvPicPr>
        <p:blipFill>
          <a:blip r:embed="rId4"/>
          <a:stretch>
            <a:fillRect/>
          </a:stretch>
        </p:blipFill>
        <p:spPr>
          <a:xfrm>
            <a:off x="1560407" y="1752600"/>
            <a:ext cx="3279987" cy="3279987"/>
          </a:xfrm>
          <a:prstGeom prst="rect">
            <a:avLst/>
          </a:prstGeom>
        </p:spPr>
      </p:pic>
      <p:pic>
        <p:nvPicPr>
          <p:cNvPr id="4" name="图片 3" descr="中英文全称-白色"/>
          <p:cNvPicPr>
            <a:picLocks noChangeAspect="1"/>
          </p:cNvPicPr>
          <p:nvPr userDrawn="1"/>
        </p:nvPicPr>
        <p:blipFill>
          <a:blip r:embed="rId5"/>
          <a:stretch>
            <a:fillRect/>
          </a:stretch>
        </p:blipFill>
        <p:spPr>
          <a:xfrm>
            <a:off x="9390381" y="148167"/>
            <a:ext cx="2857500" cy="503767"/>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455145" y="968703"/>
            <a:ext cx="9715500"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endParaRPr kumimoji="1" lang="zh-CN" altLang="en-US" spc="0" dirty="0">
              <a:latin typeface="Source Han Sans CN Medium" panose="020B0200000000000000" pitchFamily="34" charset="-128"/>
              <a:ea typeface="Source Han Sans CN Medium" panose="020B0200000000000000" pitchFamily="34" charset="-128"/>
            </a:endParaRPr>
          </a:p>
        </p:txBody>
      </p:sp>
      <p:sp>
        <p:nvSpPr>
          <p:cNvPr id="4"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pic>
        <p:nvPicPr>
          <p:cNvPr id="6" name="图片 5"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showMasterSp="0" userDrawn="1">
  <p:cSld name="标题j+副标题">
    <p:spTree>
      <p:nvGrpSpPr>
        <p:cNvPr id="1" name=""/>
        <p:cNvGrpSpPr/>
        <p:nvPr/>
      </p:nvGrpSpPr>
      <p:grpSpPr>
        <a:xfrm>
          <a:off x="0" y="0"/>
          <a:ext cx="0" cy="0"/>
          <a:chOff x="0" y="0"/>
          <a:chExt cx="0" cy="0"/>
        </a:xfrm>
      </p:grpSpPr>
      <p:pic>
        <p:nvPicPr>
          <p:cNvPr id="7" name="图片 6"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extBox 3"/>
          <p:cNvSpPr txBox="1"/>
          <p:nvPr userDrawn="1"/>
        </p:nvSpPr>
        <p:spPr>
          <a:xfrm>
            <a:off x="1455144" y="1772519"/>
            <a:ext cx="5352725" cy="379656"/>
          </a:xfrm>
          <a:prstGeom prst="rect">
            <a:avLst/>
          </a:prstGeom>
          <a:noFill/>
        </p:spPr>
        <p:txBody>
          <a:bodyPr wrap="square" lIns="0" rIns="0" rtlCol="0">
            <a:spAutoFit/>
          </a:bodyPr>
          <a:lstStyle/>
          <a:p>
            <a:r>
              <a:rPr lang="zh-CN" altLang="en-US" sz="1865" dirty="0">
                <a:latin typeface="Source Han Sans CN" panose="020B0200000000000000" pitchFamily="34" charset="-128"/>
                <a:ea typeface="Source Han Sans CN" panose="020B0200000000000000" pitchFamily="34" charset="-128"/>
              </a:rPr>
              <a:t>副标题</a:t>
            </a:r>
            <a:endParaRPr kumimoji="1" lang="zh-CN" altLang="en-US" sz="1865" dirty="0">
              <a:latin typeface="Source Han Sans CN" panose="020B0200000000000000" pitchFamily="34" charset="-128"/>
              <a:ea typeface="Source Han Sans CN" panose="020B0200000000000000" pitchFamily="34" charset="-128"/>
            </a:endParaRPr>
          </a:p>
        </p:txBody>
      </p:sp>
      <p:sp>
        <p:nvSpPr>
          <p:cNvPr id="5" name="Title 1"/>
          <p:cNvSpPr>
            <a:spLocks noGrp="1"/>
          </p:cNvSpPr>
          <p:nvPr>
            <p:ph type="title" hasCustomPrompt="1"/>
          </p:nvPr>
        </p:nvSpPr>
        <p:spPr>
          <a:xfrm>
            <a:off x="1455421" y="968587"/>
            <a:ext cx="9715500" cy="75184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endParaRPr kumimoji="1" lang="zh-CN" altLang="en-US" spc="0" dirty="0">
              <a:latin typeface="Source Han Sans CN Medium" panose="020B0200000000000000" pitchFamily="34" charset="-128"/>
              <a:ea typeface="Source Han Sans CN Medium" panose="020B0200000000000000" pitchFamily="34" charset="-128"/>
            </a:endParaRPr>
          </a:p>
        </p:txBody>
      </p:sp>
      <p:sp>
        <p:nvSpPr>
          <p:cNvPr id="21"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pic>
        <p:nvPicPr>
          <p:cNvPr id="11" name="图片 10"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0C4E88B-5FAF-4136-9736-2D531C4310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E295EC-ED93-45D9-A2E2-F053FC0B50B8}"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文">
    <p:spTree>
      <p:nvGrpSpPr>
        <p:cNvPr id="1" name=""/>
        <p:cNvGrpSpPr/>
        <p:nvPr/>
      </p:nvGrpSpPr>
      <p:grpSpPr>
        <a:xfrm>
          <a:off x="0" y="0"/>
          <a:ext cx="0" cy="0"/>
          <a:chOff x="0" y="0"/>
          <a:chExt cx="0" cy="0"/>
        </a:xfrm>
      </p:grpSpPr>
      <p:pic>
        <p:nvPicPr>
          <p:cNvPr id="16" name="图片 15"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394460" y="1212427"/>
            <a:ext cx="10715413"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首个公开的中文超大规模多模态预训练</a:t>
            </a:r>
            <a:endParaRPr kumimoji="1" lang="zh-CN" altLang="en-US" spc="0" dirty="0">
              <a:latin typeface="Source Han Sans CN Medium" panose="020B0200000000000000" pitchFamily="34" charset="-128"/>
              <a:ea typeface="Source Han Sans CN Medium" panose="020B0200000000000000" pitchFamily="34" charset="-128"/>
            </a:endParaRPr>
          </a:p>
        </p:txBody>
      </p:sp>
      <p:sp>
        <p:nvSpPr>
          <p:cNvPr id="352" name="矩形 21"/>
          <p:cNvSpPr/>
          <p:nvPr userDrawn="1"/>
        </p:nvSpPr>
        <p:spPr>
          <a:xfrm>
            <a:off x="3871806" y="2163234"/>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5"/>
          </a:p>
        </p:txBody>
      </p:sp>
      <p:pic>
        <p:nvPicPr>
          <p:cNvPr id="361" name="图片 9" descr="图片 9"/>
          <p:cNvPicPr>
            <a:picLocks noChangeAspect="1"/>
          </p:cNvPicPr>
          <p:nvPr userDrawn="1"/>
        </p:nvPicPr>
        <p:blipFill>
          <a:blip r:embed="rId3"/>
          <a:srcRect r="45618" b="42783"/>
          <a:stretch>
            <a:fillRect/>
          </a:stretch>
        </p:blipFill>
        <p:spPr>
          <a:xfrm>
            <a:off x="1475741" y="2163234"/>
            <a:ext cx="2164927" cy="1515533"/>
          </a:xfrm>
          <a:prstGeom prst="rect">
            <a:avLst/>
          </a:prstGeom>
          <a:ln w="12700">
            <a:miter lim="400000"/>
            <a:headEnd/>
            <a:tailEnd/>
          </a:ln>
        </p:spPr>
      </p:pic>
      <p:sp>
        <p:nvSpPr>
          <p:cNvPr id="22" name="TextBox 21"/>
          <p:cNvSpPr txBox="1"/>
          <p:nvPr userDrawn="1"/>
        </p:nvSpPr>
        <p:spPr>
          <a:xfrm>
            <a:off x="4278959" y="2285022"/>
            <a:ext cx="5131405" cy="1510991"/>
          </a:xfrm>
          <a:prstGeom prst="rect">
            <a:avLst/>
          </a:prstGeom>
          <a:noFill/>
        </p:spPr>
        <p:txBody>
          <a:bodyPr wrap="square" lIns="0" rtlCol="0">
            <a:spAutoFit/>
          </a:bodyPr>
          <a:lstStyle/>
          <a:p>
            <a:pPr lvl="0">
              <a:lnSpc>
                <a:spcPct val="150000"/>
              </a:lnSpc>
              <a:spcAft>
                <a:spcPts val="0"/>
              </a:spcAft>
            </a:pPr>
            <a:r>
              <a:rPr sz="1865"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endParaRPr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sp>
        <p:nvSpPr>
          <p:cNvPr id="4" name="矩形 21"/>
          <p:cNvSpPr/>
          <p:nvPr userDrawn="1"/>
        </p:nvSpPr>
        <p:spPr>
          <a:xfrm>
            <a:off x="3851487" y="4089400"/>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5"/>
          </a:p>
        </p:txBody>
      </p:sp>
      <p:pic>
        <p:nvPicPr>
          <p:cNvPr id="6" name="图片 9" descr="图片 9"/>
          <p:cNvPicPr>
            <a:picLocks noChangeAspect="1"/>
          </p:cNvPicPr>
          <p:nvPr userDrawn="1"/>
        </p:nvPicPr>
        <p:blipFill>
          <a:blip r:embed="rId3"/>
          <a:srcRect r="45618" b="42783"/>
          <a:stretch>
            <a:fillRect/>
          </a:stretch>
        </p:blipFill>
        <p:spPr>
          <a:xfrm>
            <a:off x="1455421" y="4089400"/>
            <a:ext cx="2164927" cy="1515533"/>
          </a:xfrm>
          <a:prstGeom prst="rect">
            <a:avLst/>
          </a:prstGeom>
          <a:ln w="12700">
            <a:miter lim="400000"/>
            <a:headEnd/>
            <a:tailEnd/>
          </a:ln>
        </p:spPr>
      </p:pic>
      <p:sp>
        <p:nvSpPr>
          <p:cNvPr id="12" name="Oval 4"/>
          <p:cNvSpPr/>
          <p:nvPr userDrawn="1"/>
        </p:nvSpPr>
        <p:spPr>
          <a:xfrm>
            <a:off x="1215584" y="121230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sp>
        <p:nvSpPr>
          <p:cNvPr id="15" name="TextBox 21"/>
          <p:cNvSpPr txBox="1"/>
          <p:nvPr userDrawn="1"/>
        </p:nvSpPr>
        <p:spPr>
          <a:xfrm>
            <a:off x="4278959" y="4179862"/>
            <a:ext cx="5131405" cy="1510991"/>
          </a:xfrm>
          <a:prstGeom prst="rect">
            <a:avLst/>
          </a:prstGeom>
          <a:noFill/>
        </p:spPr>
        <p:txBody>
          <a:bodyPr wrap="square" lIns="0" rtlCol="0">
            <a:spAutoFit/>
          </a:bodyPr>
          <a:lstStyle/>
          <a:p>
            <a:pPr lvl="0">
              <a:lnSpc>
                <a:spcPct val="150000"/>
              </a:lnSpc>
              <a:spcAft>
                <a:spcPts val="0"/>
              </a:spcAft>
            </a:pPr>
            <a:r>
              <a:rPr sz="1865"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endParaRPr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pic>
        <p:nvPicPr>
          <p:cNvPr id="17" name="图片 16" descr="中英文全称-白色"/>
          <p:cNvPicPr>
            <a:picLocks noChangeAspect="1"/>
          </p:cNvPicPr>
          <p:nvPr userDrawn="1"/>
        </p:nvPicPr>
        <p:blipFill>
          <a:blip r:embed="rId4"/>
          <a:stretch>
            <a:fillRect/>
          </a:stretch>
        </p:blipFill>
        <p:spPr>
          <a:xfrm>
            <a:off x="9390381" y="148167"/>
            <a:ext cx="2857500" cy="503767"/>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sp>
        <p:nvSpPr>
          <p:cNvPr id="22" name="TextBox 21"/>
          <p:cNvSpPr txBox="1"/>
          <p:nvPr userDrawn="1"/>
        </p:nvSpPr>
        <p:spPr>
          <a:xfrm>
            <a:off x="1479127" y="4699847"/>
            <a:ext cx="2954867" cy="1791003"/>
          </a:xfrm>
          <a:prstGeom prst="rect">
            <a:avLst/>
          </a:prstGeom>
          <a:noFill/>
        </p:spPr>
        <p:txBody>
          <a:bodyPr wrap="square" lIns="0" rtlCol="0">
            <a:spAutoFit/>
          </a:bodyPr>
          <a:lstStyle/>
          <a:p>
            <a:pPr lvl="0">
              <a:lnSpc>
                <a:spcPct val="70000"/>
              </a:lnSpc>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5" dirty="0">
                <a:latin typeface="PingFang SC Regular" panose="020B0400000000000000" charset="-122"/>
                <a:ea typeface="PingFang SC Regular" panose="020B0400000000000000" charset="-122"/>
                <a:cs typeface="PingFang SC Regular" panose="020B0400000000000000" charset="-122"/>
              </a:rPr>
              <a:t>loss </a:t>
            </a:r>
            <a:r>
              <a:rPr lang="zh-CN" altLang="en-US" sz="1865" dirty="0">
                <a:latin typeface="PingFang SC Regular" panose="020B0400000000000000" charset="-122"/>
                <a:ea typeface="PingFang SC Regular" panose="020B0400000000000000" charset="-122"/>
                <a:cs typeface="PingFang SC Regular" panose="020B0400000000000000" charset="-122"/>
              </a:rPr>
              <a:t>及监控模块</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更友好的模型读、存</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更好的 </a:t>
            </a:r>
            <a:r>
              <a:rPr lang="en-US" altLang="zh-CN" sz="1865" dirty="0">
                <a:latin typeface="PingFang SC Regular" panose="020B0400000000000000" charset="-122"/>
                <a:ea typeface="PingFang SC Regular" panose="020B0400000000000000" charset="-122"/>
                <a:cs typeface="PingFang SC Regular" panose="020B0400000000000000" charset="-122"/>
              </a:rPr>
              <a:t>fp16 </a:t>
            </a:r>
            <a:r>
              <a:rPr lang="zh-CN" altLang="en-US" sz="1865" dirty="0">
                <a:latin typeface="PingFang SC Regular" panose="020B0400000000000000" charset="-122"/>
                <a:ea typeface="PingFang SC Regular" panose="020B0400000000000000" charset="-122"/>
                <a:cs typeface="PingFang SC Regular" panose="020B0400000000000000" charset="-122"/>
              </a:rPr>
              <a:t>支持</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sp>
        <p:nvSpPr>
          <p:cNvPr id="17" name="TextBox 21"/>
          <p:cNvSpPr txBox="1"/>
          <p:nvPr userDrawn="1"/>
        </p:nvSpPr>
        <p:spPr>
          <a:xfrm>
            <a:off x="4616027" y="4699847"/>
            <a:ext cx="2954867" cy="1791003"/>
          </a:xfrm>
          <a:prstGeom prst="rect">
            <a:avLst/>
          </a:prstGeom>
          <a:noFill/>
        </p:spPr>
        <p:txBody>
          <a:bodyPr wrap="square" lIns="0" rtlCol="0">
            <a:spAutoFit/>
          </a:bodyPr>
          <a:lstStyle/>
          <a:p>
            <a:pPr lvl="0">
              <a:lnSpc>
                <a:spcPct val="70000"/>
              </a:lnSpc>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5" dirty="0">
                <a:latin typeface="PingFang SC Regular" panose="020B0400000000000000" charset="-122"/>
                <a:ea typeface="PingFang SC Regular" panose="020B0400000000000000" charset="-122"/>
                <a:cs typeface="PingFang SC Regular" panose="020B0400000000000000" charset="-122"/>
              </a:rPr>
              <a:t>loss </a:t>
            </a:r>
            <a:r>
              <a:rPr lang="zh-CN" altLang="en-US" sz="1865" dirty="0">
                <a:latin typeface="PingFang SC Regular" panose="020B0400000000000000" charset="-122"/>
                <a:ea typeface="PingFang SC Regular" panose="020B0400000000000000" charset="-122"/>
                <a:cs typeface="PingFang SC Regular" panose="020B0400000000000000" charset="-122"/>
              </a:rPr>
              <a:t>及监控模块</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更友好的模型读、存</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更好的 </a:t>
            </a:r>
            <a:r>
              <a:rPr lang="en-US" altLang="zh-CN" sz="1865" dirty="0">
                <a:latin typeface="PingFang SC Regular" panose="020B0400000000000000" charset="-122"/>
                <a:ea typeface="PingFang SC Regular" panose="020B0400000000000000" charset="-122"/>
                <a:cs typeface="PingFang SC Regular" panose="020B0400000000000000" charset="-122"/>
              </a:rPr>
              <a:t>fp16 </a:t>
            </a:r>
            <a:r>
              <a:rPr lang="zh-CN" altLang="en-US" sz="1865" dirty="0">
                <a:latin typeface="PingFang SC Regular" panose="020B0400000000000000" charset="-122"/>
                <a:ea typeface="PingFang SC Regular" panose="020B0400000000000000" charset="-122"/>
                <a:cs typeface="PingFang SC Regular" panose="020B0400000000000000" charset="-122"/>
              </a:rPr>
              <a:t>支持</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sp>
        <p:nvSpPr>
          <p:cNvPr id="20" name="TextBox 21"/>
          <p:cNvSpPr txBox="1"/>
          <p:nvPr userDrawn="1"/>
        </p:nvSpPr>
        <p:spPr>
          <a:xfrm>
            <a:off x="7784253" y="4699847"/>
            <a:ext cx="2954867" cy="1791003"/>
          </a:xfrm>
          <a:prstGeom prst="rect">
            <a:avLst/>
          </a:prstGeom>
          <a:noFill/>
        </p:spPr>
        <p:txBody>
          <a:bodyPr wrap="square" lIns="0" rtlCol="0">
            <a:spAutoFit/>
          </a:bodyPr>
          <a:lstStyle/>
          <a:p>
            <a:pPr lvl="0">
              <a:lnSpc>
                <a:spcPct val="70000"/>
              </a:lnSpc>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5" dirty="0">
                <a:latin typeface="PingFang SC Regular" panose="020B0400000000000000" charset="-122"/>
                <a:ea typeface="PingFang SC Regular" panose="020B0400000000000000" charset="-122"/>
                <a:cs typeface="PingFang SC Regular" panose="020B0400000000000000" charset="-122"/>
              </a:rPr>
              <a:t>loss </a:t>
            </a:r>
            <a:r>
              <a:rPr lang="zh-CN" altLang="en-US" sz="1865" dirty="0">
                <a:latin typeface="PingFang SC Regular" panose="020B0400000000000000" charset="-122"/>
                <a:ea typeface="PingFang SC Regular" panose="020B0400000000000000" charset="-122"/>
                <a:cs typeface="PingFang SC Regular" panose="020B0400000000000000" charset="-122"/>
              </a:rPr>
              <a:t>及监控模块</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更友好的模型读、存</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更好的 </a:t>
            </a:r>
            <a:r>
              <a:rPr lang="en-US" altLang="zh-CN" sz="1865" dirty="0">
                <a:latin typeface="PingFang SC Regular" panose="020B0400000000000000" charset="-122"/>
                <a:ea typeface="PingFang SC Regular" panose="020B0400000000000000" charset="-122"/>
                <a:cs typeface="PingFang SC Regular" panose="020B0400000000000000" charset="-122"/>
              </a:rPr>
              <a:t>fp16 </a:t>
            </a:r>
            <a:r>
              <a:rPr lang="zh-CN" altLang="en-US" sz="1865" dirty="0">
                <a:latin typeface="PingFang SC Regular" panose="020B0400000000000000" charset="-122"/>
                <a:ea typeface="PingFang SC Regular" panose="020B0400000000000000" charset="-122"/>
                <a:cs typeface="PingFang SC Regular" panose="020B0400000000000000" charset="-122"/>
              </a:rPr>
              <a:t>支持</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pic>
        <p:nvPicPr>
          <p:cNvPr id="23" name="图片 22" descr="VCG211279701682"/>
          <p:cNvPicPr>
            <a:picLocks noChangeAspect="1"/>
          </p:cNvPicPr>
          <p:nvPr userDrawn="1"/>
        </p:nvPicPr>
        <p:blipFill>
          <a:blip r:embed="rId3"/>
          <a:stretch>
            <a:fillRect/>
          </a:stretch>
        </p:blipFill>
        <p:spPr>
          <a:xfrm>
            <a:off x="1487594" y="2418504"/>
            <a:ext cx="2974340" cy="1859280"/>
          </a:xfrm>
          <a:prstGeom prst="rect">
            <a:avLst/>
          </a:prstGeom>
        </p:spPr>
      </p:pic>
      <p:pic>
        <p:nvPicPr>
          <p:cNvPr id="25" name="图片 24" descr="VCG211279701704"/>
          <p:cNvPicPr>
            <a:picLocks noChangeAspect="1"/>
          </p:cNvPicPr>
          <p:nvPr userDrawn="1"/>
        </p:nvPicPr>
        <p:blipFill>
          <a:blip r:embed="rId4"/>
          <a:stretch>
            <a:fillRect/>
          </a:stretch>
        </p:blipFill>
        <p:spPr>
          <a:xfrm>
            <a:off x="7776633" y="2417233"/>
            <a:ext cx="2980267" cy="1862667"/>
          </a:xfrm>
          <a:prstGeom prst="rect">
            <a:avLst/>
          </a:prstGeom>
        </p:spPr>
      </p:pic>
      <p:pic>
        <p:nvPicPr>
          <p:cNvPr id="26" name="图片 25" descr="VCG211287007534"/>
          <p:cNvPicPr>
            <a:picLocks noChangeAspect="1"/>
          </p:cNvPicPr>
          <p:nvPr userDrawn="1"/>
        </p:nvPicPr>
        <p:blipFill>
          <a:blip r:embed="rId5"/>
          <a:stretch>
            <a:fillRect/>
          </a:stretch>
        </p:blipFill>
        <p:spPr>
          <a:xfrm>
            <a:off x="4632114" y="2418927"/>
            <a:ext cx="2974340" cy="1859280"/>
          </a:xfrm>
          <a:prstGeom prst="rect">
            <a:avLst/>
          </a:prstGeom>
        </p:spPr>
      </p:pic>
      <p:pic>
        <p:nvPicPr>
          <p:cNvPr id="4" name="图片 3" descr="中英文全称-白色"/>
          <p:cNvPicPr>
            <a:picLocks noChangeAspect="1"/>
          </p:cNvPicPr>
          <p:nvPr userDrawn="1"/>
        </p:nvPicPr>
        <p:blipFill>
          <a:blip r:embed="rId6"/>
          <a:stretch>
            <a:fillRect/>
          </a:stretch>
        </p:blipFill>
        <p:spPr>
          <a:xfrm>
            <a:off x="9390381" y="148167"/>
            <a:ext cx="2857500" cy="503767"/>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文字03">
    <p:spTree>
      <p:nvGrpSpPr>
        <p:cNvPr id="1" name=""/>
        <p:cNvGrpSpPr/>
        <p:nvPr/>
      </p:nvGrpSpPr>
      <p:grpSpPr>
        <a:xfrm>
          <a:off x="0" y="0"/>
          <a:ext cx="0" cy="0"/>
          <a:chOff x="0" y="0"/>
          <a:chExt cx="0" cy="0"/>
        </a:xfrm>
      </p:grpSpPr>
      <p:pic>
        <p:nvPicPr>
          <p:cNvPr id="15" name="图片 14" descr="组 12"/>
          <p:cNvPicPr>
            <a:picLocks noChangeAspect="1"/>
          </p:cNvPicPr>
          <p:nvPr userDrawn="1"/>
        </p:nvPicPr>
        <p:blipFill>
          <a:blip r:embed="rId2"/>
          <a:stretch>
            <a:fillRect/>
          </a:stretch>
        </p:blipFill>
        <p:spPr>
          <a:xfrm>
            <a:off x="1" y="1"/>
            <a:ext cx="12191153" cy="6882553"/>
          </a:xfrm>
          <a:prstGeom prst="rect">
            <a:avLst/>
          </a:prstGeom>
        </p:spPr>
      </p:pic>
      <p:sp>
        <p:nvSpPr>
          <p:cNvPr id="4" name="TextBox 21"/>
          <p:cNvSpPr txBox="1"/>
          <p:nvPr userDrawn="1"/>
        </p:nvSpPr>
        <p:spPr>
          <a:xfrm>
            <a:off x="5814812" y="2167334"/>
            <a:ext cx="5131405" cy="2606163"/>
          </a:xfrm>
          <a:prstGeom prst="rect">
            <a:avLst/>
          </a:prstGeom>
          <a:noFill/>
        </p:spPr>
        <p:txBody>
          <a:bodyPr wrap="square" lIns="0" rtlCol="0">
            <a:spAutoFit/>
          </a:bodyPr>
          <a:lstStyle/>
          <a:p>
            <a:pPr lvl="0"/>
            <a:r>
              <a:rPr lang="zh-CN" altLang="en-US" sz="1865"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5" dirty="0">
                <a:latin typeface="PingFang SC Regular" panose="020B0400000000000000" charset="-122"/>
                <a:ea typeface="PingFang SC Regular" panose="020B0400000000000000" charset="-122"/>
                <a:cs typeface="PingFang SC Regular" panose="020B0400000000000000" charset="-122"/>
              </a:rPr>
              <a:t>loss </a:t>
            </a:r>
            <a:r>
              <a:rPr lang="zh-CN" altLang="en-US" sz="1865" dirty="0">
                <a:latin typeface="PingFang SC Regular" panose="020B0400000000000000" charset="-122"/>
                <a:ea typeface="PingFang SC Regular" panose="020B0400000000000000" charset="-122"/>
                <a:cs typeface="PingFang SC Regular" panose="020B0400000000000000" charset="-122"/>
              </a:rPr>
              <a:t>及监控模块</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r>
              <a:rPr lang="zh-CN" altLang="en-US" sz="1865" dirty="0">
                <a:latin typeface="PingFang SC Regular" panose="020B0400000000000000" charset="-122"/>
                <a:ea typeface="PingFang SC Regular" panose="020B0400000000000000" charset="-122"/>
                <a:cs typeface="PingFang SC Regular" panose="020B0400000000000000" charset="-122"/>
              </a:rPr>
              <a:t>更友好的模型读、存</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r>
              <a:rPr lang="zh-CN" altLang="en-US" sz="1865" dirty="0">
                <a:latin typeface="PingFang SC Regular" panose="020B0400000000000000" charset="-122"/>
                <a:ea typeface="PingFang SC Regular" panose="020B0400000000000000" charset="-122"/>
                <a:cs typeface="PingFang SC Regular" panose="020B0400000000000000" charset="-122"/>
              </a:rPr>
              <a:t>更好的 </a:t>
            </a:r>
            <a:r>
              <a:rPr lang="en-US" altLang="zh-CN" sz="1865" dirty="0">
                <a:latin typeface="PingFang SC Regular" panose="020B0400000000000000" charset="-122"/>
                <a:ea typeface="PingFang SC Regular" panose="020B0400000000000000" charset="-122"/>
                <a:cs typeface="PingFang SC Regular" panose="020B0400000000000000" charset="-122"/>
              </a:rPr>
              <a:t>fp16 </a:t>
            </a:r>
            <a:r>
              <a:rPr lang="zh-CN" altLang="en-US" sz="1865" dirty="0">
                <a:latin typeface="PingFang SC Regular" panose="020B0400000000000000" charset="-122"/>
                <a:ea typeface="PingFang SC Regular" panose="020B0400000000000000" charset="-122"/>
                <a:cs typeface="PingFang SC Regular" panose="020B0400000000000000" charset="-122"/>
              </a:rPr>
              <a:t>支持</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r>
              <a:rPr lang="zh-CN" altLang="en-US" sz="1865" dirty="0">
                <a:latin typeface="PingFang SC Regular" panose="020B0400000000000000" charset="-122"/>
                <a:ea typeface="PingFang SC Regular" panose="020B0400000000000000" charset="-122"/>
                <a:cs typeface="PingFang SC Regular" panose="020B0400000000000000" charset="-122"/>
              </a:rPr>
              <a:t>更快的计算</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spcAft>
                <a:spcPts val="2135"/>
              </a:spcAft>
            </a:pPr>
            <a:r>
              <a:rPr lang="zh-CN" altLang="en-US" sz="1865" dirty="0">
                <a:latin typeface="PingFang SC Regular" panose="020B0400000000000000" charset="-122"/>
                <a:ea typeface="PingFang SC Regular" panose="020B0400000000000000" charset="-122"/>
                <a:cs typeface="PingFang SC Regular" panose="020B0400000000000000" charset="-122"/>
              </a:rPr>
              <a:t>欢迎在 </a:t>
            </a:r>
            <a:r>
              <a:rPr lang="en-US" altLang="zh-CN" sz="1865" dirty="0" err="1">
                <a:latin typeface="PingFang SC Regular" panose="020B0400000000000000" charset="-122"/>
                <a:ea typeface="PingFang SC Regular" panose="020B0400000000000000" charset="-122"/>
                <a:cs typeface="PingFang SC Regular" panose="020B0400000000000000" charset="-122"/>
              </a:rPr>
              <a:t>github</a:t>
            </a:r>
            <a:r>
              <a:rPr lang="en-US" altLang="zh-CN" sz="1865" dirty="0">
                <a:latin typeface="PingFang SC Regular" panose="020B0400000000000000" charset="-122"/>
                <a:ea typeface="PingFang SC Regular" panose="020B0400000000000000" charset="-122"/>
                <a:cs typeface="PingFang SC Regular" panose="020B0400000000000000" charset="-122"/>
              </a:rPr>
              <a:t> issue </a:t>
            </a:r>
            <a:r>
              <a:rPr lang="zh-CN" altLang="en-US" sz="1865" dirty="0">
                <a:latin typeface="PingFang SC Regular" panose="020B0400000000000000" charset="-122"/>
                <a:ea typeface="PingFang SC Regular" panose="020B0400000000000000" charset="-122"/>
                <a:cs typeface="PingFang SC Regular" panose="020B0400000000000000" charset="-122"/>
              </a:rPr>
              <a:t>页面提出您的想法和需求</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sp>
        <p:nvSpPr>
          <p:cNvPr id="28" name="文本框 27"/>
          <p:cNvSpPr txBox="1"/>
          <p:nvPr userDrawn="1"/>
        </p:nvSpPr>
        <p:spPr>
          <a:xfrm>
            <a:off x="2096868" y="2332385"/>
            <a:ext cx="2339102" cy="1323439"/>
          </a:xfrm>
          <a:prstGeom prst="rect">
            <a:avLst/>
          </a:prstGeom>
          <a:noFill/>
        </p:spPr>
        <p:txBody>
          <a:bodyPr wrap="none" rtlCol="0">
            <a:spAutoFit/>
          </a:bodyPr>
          <a:lstStyle/>
          <a:p>
            <a:r>
              <a:rPr lang="en-GB" altLang="zh-CN" sz="8000" spc="400" dirty="0" err="1">
                <a:latin typeface="Source Han Sans CN Medium" panose="020B0200000000000000" pitchFamily="34" charset="-128"/>
                <a:ea typeface="Source Han Sans CN Medium" panose="020B0200000000000000" pitchFamily="34" charset="-128"/>
              </a:rPr>
              <a:t>未来</a:t>
            </a:r>
            <a:endParaRPr kumimoji="1" lang="zh-CN" altLang="en-US" sz="8000" spc="400" dirty="0">
              <a:latin typeface="Source Han Sans CN Medium" panose="020B0200000000000000" pitchFamily="34" charset="-128"/>
              <a:ea typeface="Source Han Sans CN Medium" panose="020B0200000000000000" pitchFamily="34" charset="-128"/>
            </a:endParaRPr>
          </a:p>
        </p:txBody>
      </p:sp>
      <p:sp>
        <p:nvSpPr>
          <p:cNvPr id="29" name="文本框 28"/>
          <p:cNvSpPr txBox="1"/>
          <p:nvPr userDrawn="1"/>
        </p:nvSpPr>
        <p:spPr>
          <a:xfrm>
            <a:off x="1983468" y="3620727"/>
            <a:ext cx="2529801" cy="1208344"/>
          </a:xfrm>
          <a:prstGeom prst="rect">
            <a:avLst/>
          </a:prstGeom>
          <a:noFill/>
        </p:spPr>
        <p:txBody>
          <a:bodyPr wrap="square" rtlCol="0">
            <a:spAutoFit/>
          </a:bodyPr>
          <a:lstStyle/>
          <a:p>
            <a:pPr lvl="0" algn="ctr">
              <a:lnSpc>
                <a:spcPct val="120000"/>
              </a:lnSpc>
              <a:spcBef>
                <a:spcPts val="0"/>
              </a:spcBef>
              <a:spcAft>
                <a:spcPts val="0"/>
              </a:spcAft>
            </a:pPr>
            <a:r>
              <a:rPr lang="en-US" altLang="zh-CN" sz="2135" dirty="0" err="1">
                <a:latin typeface="PingFang SC Regular" panose="020B0400000000000000" charset="-122"/>
                <a:ea typeface="PingFang SC Regular" panose="020B0400000000000000" charset="-122"/>
                <a:cs typeface="PingFang SC Regular" panose="020B0400000000000000" charset="-122"/>
              </a:rPr>
              <a:t>FastMoE</a:t>
            </a:r>
            <a:r>
              <a:rPr lang="en-US" altLang="zh-CN" sz="2135" dirty="0">
                <a:latin typeface="PingFang SC Regular" panose="020B0400000000000000" charset="-122"/>
                <a:ea typeface="PingFang SC Regular" panose="020B0400000000000000" charset="-122"/>
                <a:cs typeface="PingFang SC Regular" panose="020B0400000000000000" charset="-122"/>
              </a:rPr>
              <a:t> v0.2.0</a:t>
            </a:r>
            <a:endParaRPr lang="en-US" altLang="zh-CN" sz="2135" dirty="0">
              <a:latin typeface="PingFang SC Regular" panose="020B0400000000000000" charset="-122"/>
              <a:ea typeface="PingFang SC Regular" panose="020B0400000000000000" charset="-122"/>
              <a:cs typeface="PingFang SC Regular" panose="020B0400000000000000" charset="-122"/>
            </a:endParaRPr>
          </a:p>
          <a:p>
            <a:pPr lvl="0" algn="ctr">
              <a:lnSpc>
                <a:spcPct val="120000"/>
              </a:lnSpc>
              <a:spcBef>
                <a:spcPts val="0"/>
              </a:spcBef>
              <a:spcAft>
                <a:spcPts val="0"/>
              </a:spcAft>
              <a:buClr>
                <a:schemeClr val="dk2"/>
              </a:buClr>
              <a:buSzPts val="1100"/>
            </a:pPr>
            <a:r>
              <a:rPr lang="zh-CN" altLang="en-US" sz="2135" dirty="0">
                <a:latin typeface="PingFang SC Regular" panose="020B0400000000000000" charset="-122"/>
                <a:ea typeface="PingFang SC Regular" panose="020B0400000000000000" charset="-122"/>
                <a:cs typeface="PingFang SC Regular" panose="020B0400000000000000" charset="-122"/>
              </a:rPr>
              <a:t> 计划中的新功能</a:t>
            </a:r>
            <a:endParaRPr lang="zh-CN" altLang="en-US" sz="2135" dirty="0">
              <a:latin typeface="PingFang SC Regular" panose="020B0400000000000000" charset="-122"/>
              <a:ea typeface="PingFang SC Regular" panose="020B0400000000000000" charset="-122"/>
              <a:cs typeface="PingFang SC Regular" panose="020B0400000000000000" charset="-122"/>
            </a:endParaRPr>
          </a:p>
          <a:p>
            <a:endParaRPr kumimoji="1" lang="zh-CN" altLang="en-US" sz="2135" dirty="0">
              <a:latin typeface="PingFang SC Regular" panose="020B0400000000000000" charset="-122"/>
              <a:ea typeface="PingFang SC Regular" panose="020B0400000000000000" charset="-122"/>
              <a:cs typeface="PingFang SC Regular" panose="020B0400000000000000" charset="-122"/>
            </a:endParaRPr>
          </a:p>
        </p:txBody>
      </p:sp>
      <p:sp>
        <p:nvSpPr>
          <p:cNvPr id="12" name="Oval 4"/>
          <p:cNvSpPr/>
          <p:nvPr userDrawn="1"/>
        </p:nvSpPr>
        <p:spPr>
          <a:xfrm>
            <a:off x="2096964" y="233244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sp>
        <p:nvSpPr>
          <p:cNvPr id="5" name="椭圆 4"/>
          <p:cNvSpPr/>
          <p:nvPr userDrawn="1"/>
        </p:nvSpPr>
        <p:spPr>
          <a:xfrm>
            <a:off x="5411893" y="230378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userDrawn="1"/>
        </p:nvSpPr>
        <p:spPr>
          <a:xfrm>
            <a:off x="5411893" y="284818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userDrawn="1"/>
        </p:nvSpPr>
        <p:spPr>
          <a:xfrm>
            <a:off x="5411893" y="337904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userDrawn="1"/>
        </p:nvSpPr>
        <p:spPr>
          <a:xfrm>
            <a:off x="5411893" y="3941233"/>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userDrawn="1"/>
        </p:nvSpPr>
        <p:spPr>
          <a:xfrm>
            <a:off x="5411893" y="450342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logo">
    <p:bg>
      <p:bgPr>
        <a:solidFill>
          <a:schemeClr val="bg1"/>
        </a:solidFill>
        <a:effectLst/>
      </p:bgPr>
    </p:bg>
    <p:spTree>
      <p:nvGrpSpPr>
        <p:cNvPr id="1" name=""/>
        <p:cNvGrpSpPr/>
        <p:nvPr/>
      </p:nvGrpSpPr>
      <p:grpSpPr>
        <a:xfrm>
          <a:off x="0" y="0"/>
          <a:ext cx="0" cy="0"/>
          <a:chOff x="0" y="0"/>
          <a:chExt cx="0" cy="0"/>
        </a:xfrm>
      </p:grpSpPr>
      <p:pic>
        <p:nvPicPr>
          <p:cNvPr id="11" name="图片 10" descr="02 拷贝"/>
          <p:cNvPicPr>
            <a:picLocks noChangeAspect="1"/>
          </p:cNvPicPr>
          <p:nvPr userDrawn="1"/>
        </p:nvPicPr>
        <p:blipFill>
          <a:blip r:embed="rId2"/>
          <a:stretch>
            <a:fillRect/>
          </a:stretch>
        </p:blipFill>
        <p:spPr>
          <a:xfrm>
            <a:off x="1" y="15240"/>
            <a:ext cx="12192847" cy="6883400"/>
          </a:xfrm>
          <a:prstGeom prst="rect">
            <a:avLst/>
          </a:prstGeom>
        </p:spPr>
      </p:pic>
      <p:sp>
        <p:nvSpPr>
          <p:cNvPr id="13" name="文本框 12"/>
          <p:cNvSpPr txBox="1"/>
          <p:nvPr userDrawn="1"/>
        </p:nvSpPr>
        <p:spPr>
          <a:xfrm>
            <a:off x="3864187" y="1809328"/>
            <a:ext cx="5415280" cy="995209"/>
          </a:xfrm>
          <a:prstGeom prst="rect">
            <a:avLst/>
          </a:prstGeom>
          <a:noFill/>
        </p:spPr>
        <p:txBody>
          <a:bodyPr wrap="square" rtlCol="0" anchor="t">
            <a:spAutoFit/>
          </a:bodyPr>
          <a:lstStyle/>
          <a:p>
            <a:pPr>
              <a:lnSpc>
                <a:spcPct val="100000"/>
              </a:lnSpc>
            </a:pPr>
            <a:r>
              <a:rPr lang="en-GB" altLang="zh-CN" sz="5865">
                <a:latin typeface="Acumin Variable C..." charset="0"/>
                <a:ea typeface="PingFang SC Medium" panose="020B0400000000000000" charset="-122"/>
                <a:cs typeface="Acumin Variable C..." charset="0"/>
                <a:sym typeface="+mn-ea"/>
              </a:rPr>
              <a:t>Faster  MoE</a:t>
            </a:r>
            <a:endParaRPr lang="en-GB" altLang="zh-CN" sz="5865">
              <a:latin typeface="Acumin Variable C..." charset="0"/>
              <a:ea typeface="PingFang SC Medium" panose="020B0400000000000000" charset="-122"/>
              <a:cs typeface="Acumin Variable C..." charset="0"/>
              <a:sym typeface="+mn-ea"/>
            </a:endParaRPr>
          </a:p>
        </p:txBody>
      </p:sp>
      <p:sp>
        <p:nvSpPr>
          <p:cNvPr id="14" name="文本框 13"/>
          <p:cNvSpPr txBox="1"/>
          <p:nvPr userDrawn="1"/>
        </p:nvSpPr>
        <p:spPr>
          <a:xfrm>
            <a:off x="3056760" y="3129281"/>
            <a:ext cx="6587067" cy="625877"/>
          </a:xfrm>
          <a:prstGeom prst="rect">
            <a:avLst/>
          </a:prstGeom>
          <a:noFill/>
        </p:spPr>
        <p:txBody>
          <a:bodyPr wrap="square" lIns="0" rtlCol="0" anchor="t">
            <a:spAutoFit/>
          </a:bodyPr>
          <a:lstStyle/>
          <a:p>
            <a:pPr algn="dist"/>
            <a:r>
              <a:rPr lang="zh-CN" altLang="en-US" sz="3465">
                <a:latin typeface="PingFang SC Medium" panose="020B0400000000000000" charset="-122"/>
                <a:ea typeface="PingFang SC Medium" panose="020B0400000000000000" charset="-122"/>
              </a:rPr>
              <a:t>期待您的加入</a:t>
            </a:r>
            <a:endParaRPr lang="zh-CN" altLang="en-US" sz="3465">
              <a:latin typeface="PingFang SC Medium" panose="020B0400000000000000" charset="-122"/>
              <a:ea typeface="PingFang SC Medium" panose="020B0400000000000000" charset="-122"/>
            </a:endParaRPr>
          </a:p>
        </p:txBody>
      </p:sp>
      <p:sp>
        <p:nvSpPr>
          <p:cNvPr id="15" name="椭圆 14"/>
          <p:cNvSpPr/>
          <p:nvPr userDrawn="1"/>
        </p:nvSpPr>
        <p:spPr>
          <a:xfrm>
            <a:off x="9410700"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3114887" y="2900680"/>
            <a:ext cx="6336000"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userDrawn="1"/>
        </p:nvSpPr>
        <p:spPr>
          <a:xfrm>
            <a:off x="3056467"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文字02">
    <p:bg>
      <p:bgPr>
        <a:solidFill>
          <a:schemeClr val="bg1"/>
        </a:solidFill>
        <a:effectLst/>
      </p:bgPr>
    </p:bg>
    <p:spTree>
      <p:nvGrpSpPr>
        <p:cNvPr id="1" name=""/>
        <p:cNvGrpSpPr/>
        <p:nvPr/>
      </p:nvGrpSpPr>
      <p:grpSpPr>
        <a:xfrm>
          <a:off x="0" y="0"/>
          <a:ext cx="0" cy="0"/>
          <a:chOff x="0" y="0"/>
          <a:chExt cx="0" cy="0"/>
        </a:xfrm>
      </p:grpSpPr>
      <p:pic>
        <p:nvPicPr>
          <p:cNvPr id="12" name="图片 11" descr="组 12"/>
          <p:cNvPicPr>
            <a:picLocks noChangeAspect="1"/>
          </p:cNvPicPr>
          <p:nvPr userDrawn="1"/>
        </p:nvPicPr>
        <p:blipFill>
          <a:blip r:embed="rId2"/>
          <a:stretch>
            <a:fillRect/>
          </a:stretch>
        </p:blipFill>
        <p:spPr>
          <a:xfrm>
            <a:off x="-27940" y="-93133"/>
            <a:ext cx="12355407" cy="6975687"/>
          </a:xfrm>
          <a:prstGeom prst="rect">
            <a:avLst/>
          </a:prstGeom>
        </p:spPr>
      </p:pic>
      <p:sp>
        <p:nvSpPr>
          <p:cNvPr id="352" name="矩形 21"/>
          <p:cNvSpPr/>
          <p:nvPr userDrawn="1"/>
        </p:nvSpPr>
        <p:spPr>
          <a:xfrm>
            <a:off x="-27939" y="2359661"/>
            <a:ext cx="12219940" cy="3335020"/>
          </a:xfrm>
          <a:prstGeom prst="rect">
            <a:avLst/>
          </a:prstGeom>
          <a:solidFill>
            <a:srgbClr val="253A70">
              <a:alpha val="70000"/>
            </a:srgbClr>
          </a:solidFill>
          <a:ln w="12700">
            <a:miter lim="400000"/>
          </a:ln>
          <a:effectLst/>
        </p:spPr>
        <p:txBody>
          <a:bodyPr lIns="158749" tIns="158749" rIns="158749" bIns="158749" anchor="ctr"/>
          <a:lstStyle/>
          <a:p>
            <a:pPr>
              <a:defRPr sz="17300">
                <a:solidFill>
                  <a:srgbClr val="FFFFFF"/>
                </a:solidFill>
              </a:defRPr>
            </a:pPr>
            <a:endParaRPr sz="13335"/>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D41390E-C271-44D4-9EF6-AE18BFF1AD0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28D0928-4FC4-4A8A-81C5-98201E2647FD}"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userDrawn="1">
  <p:cSld name="封面背景">
    <p:spTree>
      <p:nvGrpSpPr>
        <p:cNvPr id="1" name=""/>
        <p:cNvGrpSpPr/>
        <p:nvPr/>
      </p:nvGrpSpPr>
      <p:grpSpPr>
        <a:xfrm>
          <a:off x="0" y="0"/>
          <a:ext cx="0" cy="0"/>
          <a:chOff x="0" y="0"/>
          <a:chExt cx="0" cy="0"/>
        </a:xfrm>
      </p:grpSpPr>
      <p:pic>
        <p:nvPicPr>
          <p:cNvPr id="2" name="图片 1" descr="组 9"/>
          <p:cNvPicPr>
            <a:picLocks noChangeAspect="1"/>
          </p:cNvPicPr>
          <p:nvPr userDrawn="1"/>
        </p:nvPicPr>
        <p:blipFill>
          <a:blip r:embed="rId2"/>
          <a:stretch>
            <a:fillRect/>
          </a:stretch>
        </p:blipFill>
        <p:spPr>
          <a:xfrm>
            <a:off x="0" y="0"/>
            <a:ext cx="12192000" cy="6883400"/>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背景">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0C4E88B-5FAF-4136-9736-2D531C4310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E295EC-ED93-45D9-A2E2-F053FC0B50B8}"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底页">
    <p:spTree>
      <p:nvGrpSpPr>
        <p:cNvPr id="1" name=""/>
        <p:cNvGrpSpPr/>
        <p:nvPr/>
      </p:nvGrpSpPr>
      <p:grpSpPr>
        <a:xfrm>
          <a:off x="0" y="0"/>
          <a:ext cx="0" cy="0"/>
          <a:chOff x="0" y="0"/>
          <a:chExt cx="0" cy="0"/>
        </a:xfrm>
      </p:grpSpPr>
      <p:pic>
        <p:nvPicPr>
          <p:cNvPr id="2" name="图片 1" descr="02 拷贝"/>
          <p:cNvPicPr>
            <a:picLocks noChangeAspect="1"/>
          </p:cNvPicPr>
          <p:nvPr userDrawn="1"/>
        </p:nvPicPr>
        <p:blipFill>
          <a:blip r:embed="rId2"/>
          <a:stretch>
            <a:fillRect/>
          </a:stretch>
        </p:blipFill>
        <p:spPr>
          <a:xfrm>
            <a:off x="0" y="1"/>
            <a:ext cx="12192000" cy="6884247"/>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showMasterSp="0" userDrawn="1">
  <p:cSld name="人物介绍页02">
    <p:spTree>
      <p:nvGrpSpPr>
        <p:cNvPr id="1" name=""/>
        <p:cNvGrpSpPr/>
        <p:nvPr/>
      </p:nvGrpSpPr>
      <p:grpSpPr>
        <a:xfrm>
          <a:off x="0" y="0"/>
          <a:ext cx="0" cy="0"/>
          <a:chOff x="0" y="0"/>
          <a:chExt cx="0" cy="0"/>
        </a:xfrm>
      </p:grpSpPr>
      <p:pic>
        <p:nvPicPr>
          <p:cNvPr id="3" name="图片 2" descr="02"/>
          <p:cNvPicPr>
            <a:picLocks noChangeAspect="1"/>
          </p:cNvPicPr>
          <p:nvPr userDrawn="1"/>
        </p:nvPicPr>
        <p:blipFill>
          <a:blip r:embed="rId2"/>
          <a:stretch>
            <a:fillRect/>
          </a:stretch>
        </p:blipFill>
        <p:spPr>
          <a:xfrm>
            <a:off x="1" y="1"/>
            <a:ext cx="12191153" cy="6857153"/>
          </a:xfrm>
          <a:prstGeom prst="rect">
            <a:avLst/>
          </a:prstGeom>
        </p:spPr>
      </p:pic>
      <p:sp>
        <p:nvSpPr>
          <p:cNvPr id="8" name="文本框 7"/>
          <p:cNvSpPr txBox="1"/>
          <p:nvPr userDrawn="1"/>
        </p:nvSpPr>
        <p:spPr>
          <a:xfrm>
            <a:off x="5305213" y="2004907"/>
            <a:ext cx="6096000" cy="1200329"/>
          </a:xfrm>
          <a:prstGeom prst="rect">
            <a:avLst/>
          </a:prstGeom>
          <a:noFill/>
        </p:spPr>
        <p:txBody>
          <a:bodyPr wrap="square" rtlCol="0" anchor="t">
            <a:spAutoFit/>
          </a:bodyPr>
          <a:lstStyle/>
          <a:p>
            <a:pPr>
              <a:lnSpc>
                <a:spcPct val="100000"/>
              </a:lnSpc>
            </a:pPr>
            <a:r>
              <a:rPr lang="en-GB" altLang="zh-CN" sz="7200" b="1">
                <a:latin typeface="PingFang SC Semibold" panose="020B0400000000000000" charset="-122"/>
                <a:ea typeface="PingFang SC Semibold" panose="020B0400000000000000" charset="-122"/>
                <a:sym typeface="+mn-ea"/>
              </a:rPr>
              <a:t>文继荣</a:t>
            </a:r>
            <a:endParaRPr lang="en-GB" altLang="zh-CN" sz="7200" b="1">
              <a:latin typeface="PingFang SC Semibold" panose="020B0400000000000000" charset="-122"/>
              <a:ea typeface="PingFang SC Semibold" panose="020B0400000000000000" charset="-122"/>
              <a:sym typeface="+mn-ea"/>
            </a:endParaRPr>
          </a:p>
        </p:txBody>
      </p:sp>
      <p:sp>
        <p:nvSpPr>
          <p:cNvPr id="9" name="文本框 8"/>
          <p:cNvSpPr txBox="1"/>
          <p:nvPr userDrawn="1"/>
        </p:nvSpPr>
        <p:spPr>
          <a:xfrm>
            <a:off x="5322147" y="3475567"/>
            <a:ext cx="5384800" cy="1019125"/>
          </a:xfrm>
          <a:prstGeom prst="rect">
            <a:avLst/>
          </a:prstGeom>
          <a:noFill/>
        </p:spPr>
        <p:txBody>
          <a:bodyPr wrap="square" rtlCol="0">
            <a:spAutoFit/>
          </a:bodyPr>
          <a:lstStyle/>
          <a:p>
            <a:pPr algn="l">
              <a:lnSpc>
                <a:spcPct val="150000"/>
              </a:lnSpc>
            </a:pPr>
            <a:r>
              <a:rPr lang="zh-CN" altLang="en-US" sz="2135">
                <a:latin typeface="PingFang SC Regular" panose="020B0400000000000000" charset="-122"/>
                <a:ea typeface="PingFang SC Regular" panose="020B0400000000000000" charset="-122"/>
              </a:rPr>
              <a:t>中国人民大学高瓴人工智能学院执行院长</a:t>
            </a:r>
            <a:endParaRPr lang="zh-CN" altLang="en-US" sz="2135">
              <a:latin typeface="PingFang SC Regular" panose="020B0400000000000000" charset="-122"/>
              <a:ea typeface="PingFang SC Regular" panose="020B0400000000000000" charset="-122"/>
            </a:endParaRPr>
          </a:p>
          <a:p>
            <a:pPr algn="l">
              <a:lnSpc>
                <a:spcPct val="150000"/>
              </a:lnSpc>
            </a:pPr>
            <a:r>
              <a:rPr lang="zh-CN" altLang="en-US" sz="2135">
                <a:latin typeface="PingFang SC Regular" panose="020B0400000000000000" charset="-122"/>
                <a:ea typeface="PingFang SC Regular" panose="020B0400000000000000" charset="-122"/>
              </a:rPr>
              <a:t>北京智源人工智能研究院首席科学家</a:t>
            </a:r>
            <a:endParaRPr lang="zh-CN" altLang="en-US" sz="2135">
              <a:latin typeface="PingFang SC Regular" panose="020B0400000000000000" charset="-122"/>
              <a:ea typeface="PingFang SC Regular" panose="020B0400000000000000" charset="-122"/>
            </a:endParaRPr>
          </a:p>
        </p:txBody>
      </p:sp>
      <p:sp>
        <p:nvSpPr>
          <p:cNvPr id="10" name="椭圆 9"/>
          <p:cNvSpPr/>
          <p:nvPr userDrawn="1"/>
        </p:nvSpPr>
        <p:spPr>
          <a:xfrm>
            <a:off x="4975013" y="3301153"/>
            <a:ext cx="192000" cy="192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userDrawn="1"/>
        </p:nvSpPr>
        <p:spPr>
          <a:xfrm>
            <a:off x="10800927" y="33290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userDrawn="1"/>
        </p:nvSpPr>
        <p:spPr>
          <a:xfrm>
            <a:off x="5167208" y="3388360"/>
            <a:ext cx="5663353"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0" name="图片 19" descr="椭圆 1"/>
          <p:cNvPicPr>
            <a:picLocks noChangeAspect="1"/>
          </p:cNvPicPr>
          <p:nvPr userDrawn="1"/>
        </p:nvPicPr>
        <p:blipFill>
          <a:blip r:embed="rId3"/>
          <a:stretch>
            <a:fillRect/>
          </a:stretch>
        </p:blipFill>
        <p:spPr>
          <a:xfrm>
            <a:off x="1331807" y="1520613"/>
            <a:ext cx="3738277" cy="3744000"/>
          </a:xfrm>
          <a:prstGeom prst="rect">
            <a:avLst/>
          </a:prstGeom>
        </p:spPr>
      </p:pic>
      <p:pic>
        <p:nvPicPr>
          <p:cNvPr id="6" name="图片 5" descr="图层 17"/>
          <p:cNvPicPr>
            <a:picLocks noChangeAspect="1"/>
          </p:cNvPicPr>
          <p:nvPr userDrawn="1"/>
        </p:nvPicPr>
        <p:blipFill>
          <a:blip r:embed="rId4"/>
          <a:stretch>
            <a:fillRect/>
          </a:stretch>
        </p:blipFill>
        <p:spPr>
          <a:xfrm>
            <a:off x="1560407" y="1752600"/>
            <a:ext cx="3279987" cy="3279987"/>
          </a:xfrm>
          <a:prstGeom prst="rect">
            <a:avLst/>
          </a:prstGeom>
        </p:spPr>
      </p:pic>
      <p:pic>
        <p:nvPicPr>
          <p:cNvPr id="4" name="图片 3" descr="中英文全称-白色"/>
          <p:cNvPicPr>
            <a:picLocks noChangeAspect="1"/>
          </p:cNvPicPr>
          <p:nvPr userDrawn="1"/>
        </p:nvPicPr>
        <p:blipFill>
          <a:blip r:embed="rId5"/>
          <a:stretch>
            <a:fillRect/>
          </a:stretch>
        </p:blipFill>
        <p:spPr>
          <a:xfrm>
            <a:off x="9390381" y="148167"/>
            <a:ext cx="2857500" cy="50376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455145" y="968703"/>
            <a:ext cx="9715500"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endParaRPr kumimoji="1" lang="zh-CN" altLang="en-US" spc="0" dirty="0">
              <a:latin typeface="Source Han Sans CN Medium" panose="020B0200000000000000" pitchFamily="34" charset="-128"/>
              <a:ea typeface="Source Han Sans CN Medium" panose="020B0200000000000000" pitchFamily="34" charset="-128"/>
            </a:endParaRPr>
          </a:p>
        </p:txBody>
      </p:sp>
      <p:sp>
        <p:nvSpPr>
          <p:cNvPr id="4"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pic>
        <p:nvPicPr>
          <p:cNvPr id="6" name="图片 5"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标题j+副标题">
    <p:spTree>
      <p:nvGrpSpPr>
        <p:cNvPr id="1" name=""/>
        <p:cNvGrpSpPr/>
        <p:nvPr/>
      </p:nvGrpSpPr>
      <p:grpSpPr>
        <a:xfrm>
          <a:off x="0" y="0"/>
          <a:ext cx="0" cy="0"/>
          <a:chOff x="0" y="0"/>
          <a:chExt cx="0" cy="0"/>
        </a:xfrm>
      </p:grpSpPr>
      <p:pic>
        <p:nvPicPr>
          <p:cNvPr id="7" name="图片 6"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extBox 3"/>
          <p:cNvSpPr txBox="1"/>
          <p:nvPr userDrawn="1"/>
        </p:nvSpPr>
        <p:spPr>
          <a:xfrm>
            <a:off x="1455144" y="1772519"/>
            <a:ext cx="5352725" cy="379656"/>
          </a:xfrm>
          <a:prstGeom prst="rect">
            <a:avLst/>
          </a:prstGeom>
          <a:noFill/>
        </p:spPr>
        <p:txBody>
          <a:bodyPr wrap="square" lIns="0" rIns="0" rtlCol="0">
            <a:spAutoFit/>
          </a:bodyPr>
          <a:lstStyle/>
          <a:p>
            <a:r>
              <a:rPr lang="zh-CN" altLang="en-US" sz="1865" dirty="0">
                <a:latin typeface="Source Han Sans CN" panose="020B0200000000000000" pitchFamily="34" charset="-128"/>
                <a:ea typeface="Source Han Sans CN" panose="020B0200000000000000" pitchFamily="34" charset="-128"/>
              </a:rPr>
              <a:t>副标题</a:t>
            </a:r>
            <a:endParaRPr kumimoji="1" lang="zh-CN" altLang="en-US" sz="1865" dirty="0">
              <a:latin typeface="Source Han Sans CN" panose="020B0200000000000000" pitchFamily="34" charset="-128"/>
              <a:ea typeface="Source Han Sans CN" panose="020B0200000000000000" pitchFamily="34" charset="-128"/>
            </a:endParaRPr>
          </a:p>
        </p:txBody>
      </p:sp>
      <p:sp>
        <p:nvSpPr>
          <p:cNvPr id="5" name="Title 1"/>
          <p:cNvSpPr>
            <a:spLocks noGrp="1"/>
          </p:cNvSpPr>
          <p:nvPr>
            <p:ph type="title" hasCustomPrompt="1"/>
          </p:nvPr>
        </p:nvSpPr>
        <p:spPr>
          <a:xfrm>
            <a:off x="1455421" y="968587"/>
            <a:ext cx="9715500" cy="75184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endParaRPr kumimoji="1" lang="zh-CN" altLang="en-US" spc="0" dirty="0">
              <a:latin typeface="Source Han Sans CN Medium" panose="020B0200000000000000" pitchFamily="34" charset="-128"/>
              <a:ea typeface="Source Han Sans CN Medium" panose="020B0200000000000000" pitchFamily="34" charset="-128"/>
            </a:endParaRPr>
          </a:p>
        </p:txBody>
      </p:sp>
      <p:sp>
        <p:nvSpPr>
          <p:cNvPr id="21"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pic>
        <p:nvPicPr>
          <p:cNvPr id="11" name="图片 10"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文">
    <p:spTree>
      <p:nvGrpSpPr>
        <p:cNvPr id="1" name=""/>
        <p:cNvGrpSpPr/>
        <p:nvPr/>
      </p:nvGrpSpPr>
      <p:grpSpPr>
        <a:xfrm>
          <a:off x="0" y="0"/>
          <a:ext cx="0" cy="0"/>
          <a:chOff x="0" y="0"/>
          <a:chExt cx="0" cy="0"/>
        </a:xfrm>
      </p:grpSpPr>
      <p:pic>
        <p:nvPicPr>
          <p:cNvPr id="16" name="图片 15"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394460" y="1212427"/>
            <a:ext cx="10715413"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首个公开的中文超大规模多模态预训练</a:t>
            </a:r>
            <a:endParaRPr kumimoji="1" lang="zh-CN" altLang="en-US" spc="0" dirty="0">
              <a:latin typeface="Source Han Sans CN Medium" panose="020B0200000000000000" pitchFamily="34" charset="-128"/>
              <a:ea typeface="Source Han Sans CN Medium" panose="020B0200000000000000" pitchFamily="34" charset="-128"/>
            </a:endParaRPr>
          </a:p>
        </p:txBody>
      </p:sp>
      <p:sp>
        <p:nvSpPr>
          <p:cNvPr id="352" name="矩形 21"/>
          <p:cNvSpPr/>
          <p:nvPr userDrawn="1"/>
        </p:nvSpPr>
        <p:spPr>
          <a:xfrm>
            <a:off x="3871806" y="2163234"/>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5"/>
          </a:p>
        </p:txBody>
      </p:sp>
      <p:pic>
        <p:nvPicPr>
          <p:cNvPr id="361" name="图片 9" descr="图片 9"/>
          <p:cNvPicPr>
            <a:picLocks noChangeAspect="1"/>
          </p:cNvPicPr>
          <p:nvPr userDrawn="1"/>
        </p:nvPicPr>
        <p:blipFill>
          <a:blip r:embed="rId3"/>
          <a:srcRect r="45618" b="42783"/>
          <a:stretch>
            <a:fillRect/>
          </a:stretch>
        </p:blipFill>
        <p:spPr>
          <a:xfrm>
            <a:off x="1475741" y="2163234"/>
            <a:ext cx="2164927" cy="1515533"/>
          </a:xfrm>
          <a:prstGeom prst="rect">
            <a:avLst/>
          </a:prstGeom>
          <a:ln w="12700">
            <a:miter lim="400000"/>
            <a:headEnd/>
            <a:tailEnd/>
          </a:ln>
        </p:spPr>
      </p:pic>
      <p:sp>
        <p:nvSpPr>
          <p:cNvPr id="22" name="TextBox 21"/>
          <p:cNvSpPr txBox="1"/>
          <p:nvPr userDrawn="1"/>
        </p:nvSpPr>
        <p:spPr>
          <a:xfrm>
            <a:off x="4278959" y="2285022"/>
            <a:ext cx="5131405" cy="1510991"/>
          </a:xfrm>
          <a:prstGeom prst="rect">
            <a:avLst/>
          </a:prstGeom>
          <a:noFill/>
        </p:spPr>
        <p:txBody>
          <a:bodyPr wrap="square" lIns="0" rtlCol="0">
            <a:spAutoFit/>
          </a:bodyPr>
          <a:lstStyle/>
          <a:p>
            <a:pPr lvl="0">
              <a:lnSpc>
                <a:spcPct val="150000"/>
              </a:lnSpc>
              <a:spcAft>
                <a:spcPts val="0"/>
              </a:spcAft>
            </a:pPr>
            <a:r>
              <a:rPr sz="1865"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endParaRPr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sp>
        <p:nvSpPr>
          <p:cNvPr id="4" name="矩形 21"/>
          <p:cNvSpPr/>
          <p:nvPr userDrawn="1"/>
        </p:nvSpPr>
        <p:spPr>
          <a:xfrm>
            <a:off x="3851487" y="4089400"/>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5"/>
          </a:p>
        </p:txBody>
      </p:sp>
      <p:pic>
        <p:nvPicPr>
          <p:cNvPr id="6" name="图片 9" descr="图片 9"/>
          <p:cNvPicPr>
            <a:picLocks noChangeAspect="1"/>
          </p:cNvPicPr>
          <p:nvPr userDrawn="1"/>
        </p:nvPicPr>
        <p:blipFill>
          <a:blip r:embed="rId3"/>
          <a:srcRect r="45618" b="42783"/>
          <a:stretch>
            <a:fillRect/>
          </a:stretch>
        </p:blipFill>
        <p:spPr>
          <a:xfrm>
            <a:off x="1455421" y="4089400"/>
            <a:ext cx="2164927" cy="1515533"/>
          </a:xfrm>
          <a:prstGeom prst="rect">
            <a:avLst/>
          </a:prstGeom>
          <a:ln w="12700">
            <a:miter lim="400000"/>
            <a:headEnd/>
            <a:tailEnd/>
          </a:ln>
        </p:spPr>
      </p:pic>
      <p:sp>
        <p:nvSpPr>
          <p:cNvPr id="12" name="Oval 4"/>
          <p:cNvSpPr/>
          <p:nvPr userDrawn="1"/>
        </p:nvSpPr>
        <p:spPr>
          <a:xfrm>
            <a:off x="1215584" y="121230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sp>
        <p:nvSpPr>
          <p:cNvPr id="15" name="TextBox 21"/>
          <p:cNvSpPr txBox="1"/>
          <p:nvPr userDrawn="1"/>
        </p:nvSpPr>
        <p:spPr>
          <a:xfrm>
            <a:off x="4278959" y="4179862"/>
            <a:ext cx="5131405" cy="1510991"/>
          </a:xfrm>
          <a:prstGeom prst="rect">
            <a:avLst/>
          </a:prstGeom>
          <a:noFill/>
        </p:spPr>
        <p:txBody>
          <a:bodyPr wrap="square" lIns="0" rtlCol="0">
            <a:spAutoFit/>
          </a:bodyPr>
          <a:lstStyle/>
          <a:p>
            <a:pPr lvl="0">
              <a:lnSpc>
                <a:spcPct val="150000"/>
              </a:lnSpc>
              <a:spcAft>
                <a:spcPts val="0"/>
              </a:spcAft>
            </a:pPr>
            <a:r>
              <a:rPr sz="1865"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endParaRPr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pic>
        <p:nvPicPr>
          <p:cNvPr id="17" name="图片 16" descr="中英文全称-白色"/>
          <p:cNvPicPr>
            <a:picLocks noChangeAspect="1"/>
          </p:cNvPicPr>
          <p:nvPr userDrawn="1"/>
        </p:nvPicPr>
        <p:blipFill>
          <a:blip r:embed="rId4"/>
          <a:stretch>
            <a:fillRect/>
          </a:stretch>
        </p:blipFill>
        <p:spPr>
          <a:xfrm>
            <a:off x="9390381" y="148167"/>
            <a:ext cx="2857500" cy="50376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sp>
        <p:nvSpPr>
          <p:cNvPr id="22" name="TextBox 21"/>
          <p:cNvSpPr txBox="1"/>
          <p:nvPr userDrawn="1"/>
        </p:nvSpPr>
        <p:spPr>
          <a:xfrm>
            <a:off x="1479127" y="4699847"/>
            <a:ext cx="2954867" cy="1791003"/>
          </a:xfrm>
          <a:prstGeom prst="rect">
            <a:avLst/>
          </a:prstGeom>
          <a:noFill/>
        </p:spPr>
        <p:txBody>
          <a:bodyPr wrap="square" lIns="0" rtlCol="0">
            <a:spAutoFit/>
          </a:bodyPr>
          <a:lstStyle/>
          <a:p>
            <a:pPr lvl="0">
              <a:lnSpc>
                <a:spcPct val="70000"/>
              </a:lnSpc>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5" dirty="0">
                <a:latin typeface="PingFang SC Regular" panose="020B0400000000000000" charset="-122"/>
                <a:ea typeface="PingFang SC Regular" panose="020B0400000000000000" charset="-122"/>
                <a:cs typeface="PingFang SC Regular" panose="020B0400000000000000" charset="-122"/>
              </a:rPr>
              <a:t>loss </a:t>
            </a:r>
            <a:r>
              <a:rPr lang="zh-CN" altLang="en-US" sz="1865" dirty="0">
                <a:latin typeface="PingFang SC Regular" panose="020B0400000000000000" charset="-122"/>
                <a:ea typeface="PingFang SC Regular" panose="020B0400000000000000" charset="-122"/>
                <a:cs typeface="PingFang SC Regular" panose="020B0400000000000000" charset="-122"/>
              </a:rPr>
              <a:t>及监控模块</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更友好的模型读、存</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更好的 </a:t>
            </a:r>
            <a:r>
              <a:rPr lang="en-US" altLang="zh-CN" sz="1865" dirty="0">
                <a:latin typeface="PingFang SC Regular" panose="020B0400000000000000" charset="-122"/>
                <a:ea typeface="PingFang SC Regular" panose="020B0400000000000000" charset="-122"/>
                <a:cs typeface="PingFang SC Regular" panose="020B0400000000000000" charset="-122"/>
              </a:rPr>
              <a:t>fp16 </a:t>
            </a:r>
            <a:r>
              <a:rPr lang="zh-CN" altLang="en-US" sz="1865" dirty="0">
                <a:latin typeface="PingFang SC Regular" panose="020B0400000000000000" charset="-122"/>
                <a:ea typeface="PingFang SC Regular" panose="020B0400000000000000" charset="-122"/>
                <a:cs typeface="PingFang SC Regular" panose="020B0400000000000000" charset="-122"/>
              </a:rPr>
              <a:t>支持</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sp>
        <p:nvSpPr>
          <p:cNvPr id="17" name="TextBox 21"/>
          <p:cNvSpPr txBox="1"/>
          <p:nvPr userDrawn="1"/>
        </p:nvSpPr>
        <p:spPr>
          <a:xfrm>
            <a:off x="4616027" y="4699847"/>
            <a:ext cx="2954867" cy="1791003"/>
          </a:xfrm>
          <a:prstGeom prst="rect">
            <a:avLst/>
          </a:prstGeom>
          <a:noFill/>
        </p:spPr>
        <p:txBody>
          <a:bodyPr wrap="square" lIns="0" rtlCol="0">
            <a:spAutoFit/>
          </a:bodyPr>
          <a:lstStyle/>
          <a:p>
            <a:pPr lvl="0">
              <a:lnSpc>
                <a:spcPct val="70000"/>
              </a:lnSpc>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5" dirty="0">
                <a:latin typeface="PingFang SC Regular" panose="020B0400000000000000" charset="-122"/>
                <a:ea typeface="PingFang SC Regular" panose="020B0400000000000000" charset="-122"/>
                <a:cs typeface="PingFang SC Regular" panose="020B0400000000000000" charset="-122"/>
              </a:rPr>
              <a:t>loss </a:t>
            </a:r>
            <a:r>
              <a:rPr lang="zh-CN" altLang="en-US" sz="1865" dirty="0">
                <a:latin typeface="PingFang SC Regular" panose="020B0400000000000000" charset="-122"/>
                <a:ea typeface="PingFang SC Regular" panose="020B0400000000000000" charset="-122"/>
                <a:cs typeface="PingFang SC Regular" panose="020B0400000000000000" charset="-122"/>
              </a:rPr>
              <a:t>及监控模块</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更友好的模型读、存</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更好的 </a:t>
            </a:r>
            <a:r>
              <a:rPr lang="en-US" altLang="zh-CN" sz="1865" dirty="0">
                <a:latin typeface="PingFang SC Regular" panose="020B0400000000000000" charset="-122"/>
                <a:ea typeface="PingFang SC Regular" panose="020B0400000000000000" charset="-122"/>
                <a:cs typeface="PingFang SC Regular" panose="020B0400000000000000" charset="-122"/>
              </a:rPr>
              <a:t>fp16 </a:t>
            </a:r>
            <a:r>
              <a:rPr lang="zh-CN" altLang="en-US" sz="1865" dirty="0">
                <a:latin typeface="PingFang SC Regular" panose="020B0400000000000000" charset="-122"/>
                <a:ea typeface="PingFang SC Regular" panose="020B0400000000000000" charset="-122"/>
                <a:cs typeface="PingFang SC Regular" panose="020B0400000000000000" charset="-122"/>
              </a:rPr>
              <a:t>支持</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sp>
        <p:nvSpPr>
          <p:cNvPr id="20" name="TextBox 21"/>
          <p:cNvSpPr txBox="1"/>
          <p:nvPr userDrawn="1"/>
        </p:nvSpPr>
        <p:spPr>
          <a:xfrm>
            <a:off x="7784253" y="4699847"/>
            <a:ext cx="2954867" cy="1791003"/>
          </a:xfrm>
          <a:prstGeom prst="rect">
            <a:avLst/>
          </a:prstGeom>
          <a:noFill/>
        </p:spPr>
        <p:txBody>
          <a:bodyPr wrap="square" lIns="0" rtlCol="0">
            <a:spAutoFit/>
          </a:bodyPr>
          <a:lstStyle/>
          <a:p>
            <a:pPr lvl="0">
              <a:lnSpc>
                <a:spcPct val="70000"/>
              </a:lnSpc>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5" dirty="0">
                <a:latin typeface="PingFang SC Regular" panose="020B0400000000000000" charset="-122"/>
                <a:ea typeface="PingFang SC Regular" panose="020B0400000000000000" charset="-122"/>
                <a:cs typeface="PingFang SC Regular" panose="020B0400000000000000" charset="-122"/>
              </a:rPr>
              <a:t>loss </a:t>
            </a:r>
            <a:r>
              <a:rPr lang="zh-CN" altLang="en-US" sz="1865" dirty="0">
                <a:latin typeface="PingFang SC Regular" panose="020B0400000000000000" charset="-122"/>
                <a:ea typeface="PingFang SC Regular" panose="020B0400000000000000" charset="-122"/>
                <a:cs typeface="PingFang SC Regular" panose="020B0400000000000000" charset="-122"/>
              </a:rPr>
              <a:t>及监控模块</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更友好的模型读、存</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lnSpc>
                <a:spcPct val="70000"/>
              </a:lnSpc>
              <a:spcBef>
                <a:spcPts val="2135"/>
              </a:spcBef>
              <a:spcAft>
                <a:spcPts val="0"/>
              </a:spcAft>
            </a:pPr>
            <a:r>
              <a:rPr lang="zh-CN" altLang="en-US" sz="1865" dirty="0">
                <a:latin typeface="PingFang SC Regular" panose="020B0400000000000000" charset="-122"/>
                <a:ea typeface="PingFang SC Regular" panose="020B0400000000000000" charset="-122"/>
                <a:cs typeface="PingFang SC Regular" panose="020B0400000000000000" charset="-122"/>
              </a:rPr>
              <a:t>更好的 </a:t>
            </a:r>
            <a:r>
              <a:rPr lang="en-US" altLang="zh-CN" sz="1865" dirty="0">
                <a:latin typeface="PingFang SC Regular" panose="020B0400000000000000" charset="-122"/>
                <a:ea typeface="PingFang SC Regular" panose="020B0400000000000000" charset="-122"/>
                <a:cs typeface="PingFang SC Regular" panose="020B0400000000000000" charset="-122"/>
              </a:rPr>
              <a:t>fp16 </a:t>
            </a:r>
            <a:r>
              <a:rPr lang="zh-CN" altLang="en-US" sz="1865" dirty="0">
                <a:latin typeface="PingFang SC Regular" panose="020B0400000000000000" charset="-122"/>
                <a:ea typeface="PingFang SC Regular" panose="020B0400000000000000" charset="-122"/>
                <a:cs typeface="PingFang SC Regular" panose="020B0400000000000000" charset="-122"/>
              </a:rPr>
              <a:t>支持</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pic>
        <p:nvPicPr>
          <p:cNvPr id="23" name="图片 22" descr="VCG211279701682"/>
          <p:cNvPicPr>
            <a:picLocks noChangeAspect="1"/>
          </p:cNvPicPr>
          <p:nvPr userDrawn="1"/>
        </p:nvPicPr>
        <p:blipFill>
          <a:blip r:embed="rId3"/>
          <a:stretch>
            <a:fillRect/>
          </a:stretch>
        </p:blipFill>
        <p:spPr>
          <a:xfrm>
            <a:off x="1487594" y="2418504"/>
            <a:ext cx="2974340" cy="1859280"/>
          </a:xfrm>
          <a:prstGeom prst="rect">
            <a:avLst/>
          </a:prstGeom>
        </p:spPr>
      </p:pic>
      <p:pic>
        <p:nvPicPr>
          <p:cNvPr id="25" name="图片 24" descr="VCG211279701704"/>
          <p:cNvPicPr>
            <a:picLocks noChangeAspect="1"/>
          </p:cNvPicPr>
          <p:nvPr userDrawn="1"/>
        </p:nvPicPr>
        <p:blipFill>
          <a:blip r:embed="rId4"/>
          <a:stretch>
            <a:fillRect/>
          </a:stretch>
        </p:blipFill>
        <p:spPr>
          <a:xfrm>
            <a:off x="7776633" y="2417233"/>
            <a:ext cx="2980267" cy="1862667"/>
          </a:xfrm>
          <a:prstGeom prst="rect">
            <a:avLst/>
          </a:prstGeom>
        </p:spPr>
      </p:pic>
      <p:pic>
        <p:nvPicPr>
          <p:cNvPr id="26" name="图片 25" descr="VCG211287007534"/>
          <p:cNvPicPr>
            <a:picLocks noChangeAspect="1"/>
          </p:cNvPicPr>
          <p:nvPr userDrawn="1"/>
        </p:nvPicPr>
        <p:blipFill>
          <a:blip r:embed="rId5"/>
          <a:stretch>
            <a:fillRect/>
          </a:stretch>
        </p:blipFill>
        <p:spPr>
          <a:xfrm>
            <a:off x="4632114" y="2418927"/>
            <a:ext cx="2974340" cy="1859280"/>
          </a:xfrm>
          <a:prstGeom prst="rect">
            <a:avLst/>
          </a:prstGeom>
        </p:spPr>
      </p:pic>
      <p:pic>
        <p:nvPicPr>
          <p:cNvPr id="4" name="图片 3" descr="中英文全称-白色"/>
          <p:cNvPicPr>
            <a:picLocks noChangeAspect="1"/>
          </p:cNvPicPr>
          <p:nvPr userDrawn="1"/>
        </p:nvPicPr>
        <p:blipFill>
          <a:blip r:embed="rId6"/>
          <a:stretch>
            <a:fillRect/>
          </a:stretch>
        </p:blipFill>
        <p:spPr>
          <a:xfrm>
            <a:off x="9390381" y="148167"/>
            <a:ext cx="2857500" cy="503767"/>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文字03">
    <p:spTree>
      <p:nvGrpSpPr>
        <p:cNvPr id="1" name=""/>
        <p:cNvGrpSpPr/>
        <p:nvPr/>
      </p:nvGrpSpPr>
      <p:grpSpPr>
        <a:xfrm>
          <a:off x="0" y="0"/>
          <a:ext cx="0" cy="0"/>
          <a:chOff x="0" y="0"/>
          <a:chExt cx="0" cy="0"/>
        </a:xfrm>
      </p:grpSpPr>
      <p:pic>
        <p:nvPicPr>
          <p:cNvPr id="15" name="图片 14" descr="组 12"/>
          <p:cNvPicPr>
            <a:picLocks noChangeAspect="1"/>
          </p:cNvPicPr>
          <p:nvPr userDrawn="1"/>
        </p:nvPicPr>
        <p:blipFill>
          <a:blip r:embed="rId2"/>
          <a:stretch>
            <a:fillRect/>
          </a:stretch>
        </p:blipFill>
        <p:spPr>
          <a:xfrm>
            <a:off x="1" y="1"/>
            <a:ext cx="12191153" cy="6882553"/>
          </a:xfrm>
          <a:prstGeom prst="rect">
            <a:avLst/>
          </a:prstGeom>
        </p:spPr>
      </p:pic>
      <p:sp>
        <p:nvSpPr>
          <p:cNvPr id="4" name="TextBox 21"/>
          <p:cNvSpPr txBox="1"/>
          <p:nvPr userDrawn="1"/>
        </p:nvSpPr>
        <p:spPr>
          <a:xfrm>
            <a:off x="5814812" y="2167334"/>
            <a:ext cx="5131405" cy="2606163"/>
          </a:xfrm>
          <a:prstGeom prst="rect">
            <a:avLst/>
          </a:prstGeom>
          <a:noFill/>
        </p:spPr>
        <p:txBody>
          <a:bodyPr wrap="square" lIns="0" rtlCol="0">
            <a:spAutoFit/>
          </a:bodyPr>
          <a:lstStyle/>
          <a:p>
            <a:pPr lvl="0"/>
            <a:r>
              <a:rPr lang="zh-CN" altLang="en-US" sz="1865"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5" dirty="0">
                <a:latin typeface="PingFang SC Regular" panose="020B0400000000000000" charset="-122"/>
                <a:ea typeface="PingFang SC Regular" panose="020B0400000000000000" charset="-122"/>
                <a:cs typeface="PingFang SC Regular" panose="020B0400000000000000" charset="-122"/>
              </a:rPr>
              <a:t>loss </a:t>
            </a:r>
            <a:r>
              <a:rPr lang="zh-CN" altLang="en-US" sz="1865" dirty="0">
                <a:latin typeface="PingFang SC Regular" panose="020B0400000000000000" charset="-122"/>
                <a:ea typeface="PingFang SC Regular" panose="020B0400000000000000" charset="-122"/>
                <a:cs typeface="PingFang SC Regular" panose="020B0400000000000000" charset="-122"/>
              </a:rPr>
              <a:t>及监控模块</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r>
              <a:rPr lang="zh-CN" altLang="en-US" sz="1865" dirty="0">
                <a:latin typeface="PingFang SC Regular" panose="020B0400000000000000" charset="-122"/>
                <a:ea typeface="PingFang SC Regular" panose="020B0400000000000000" charset="-122"/>
                <a:cs typeface="PingFang SC Regular" panose="020B0400000000000000" charset="-122"/>
              </a:rPr>
              <a:t>更友好的模型读、存</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r>
              <a:rPr lang="zh-CN" altLang="en-US" sz="1865" dirty="0">
                <a:latin typeface="PingFang SC Regular" panose="020B0400000000000000" charset="-122"/>
                <a:ea typeface="PingFang SC Regular" panose="020B0400000000000000" charset="-122"/>
                <a:cs typeface="PingFang SC Regular" panose="020B0400000000000000" charset="-122"/>
              </a:rPr>
              <a:t>更好的 </a:t>
            </a:r>
            <a:r>
              <a:rPr lang="en-US" altLang="zh-CN" sz="1865" dirty="0">
                <a:latin typeface="PingFang SC Regular" panose="020B0400000000000000" charset="-122"/>
                <a:ea typeface="PingFang SC Regular" panose="020B0400000000000000" charset="-122"/>
                <a:cs typeface="PingFang SC Regular" panose="020B0400000000000000" charset="-122"/>
              </a:rPr>
              <a:t>fp16 </a:t>
            </a:r>
            <a:r>
              <a:rPr lang="zh-CN" altLang="en-US" sz="1865" dirty="0">
                <a:latin typeface="PingFang SC Regular" panose="020B0400000000000000" charset="-122"/>
                <a:ea typeface="PingFang SC Regular" panose="020B0400000000000000" charset="-122"/>
                <a:cs typeface="PingFang SC Regular" panose="020B0400000000000000" charset="-122"/>
              </a:rPr>
              <a:t>支持</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pPr>
            <a:r>
              <a:rPr lang="zh-CN" altLang="en-US" sz="1865" dirty="0">
                <a:latin typeface="PingFang SC Regular" panose="020B0400000000000000" charset="-122"/>
                <a:ea typeface="PingFang SC Regular" panose="020B0400000000000000" charset="-122"/>
                <a:cs typeface="PingFang SC Regular" panose="020B0400000000000000" charset="-122"/>
              </a:rPr>
              <a:t>更快的计算</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a:p>
            <a:pPr lvl="0">
              <a:spcBef>
                <a:spcPts val="2135"/>
              </a:spcBef>
              <a:spcAft>
                <a:spcPts val="2135"/>
              </a:spcAft>
            </a:pPr>
            <a:r>
              <a:rPr lang="zh-CN" altLang="en-US" sz="1865" dirty="0">
                <a:latin typeface="PingFang SC Regular" panose="020B0400000000000000" charset="-122"/>
                <a:ea typeface="PingFang SC Regular" panose="020B0400000000000000" charset="-122"/>
                <a:cs typeface="PingFang SC Regular" panose="020B0400000000000000" charset="-122"/>
              </a:rPr>
              <a:t>欢迎在 </a:t>
            </a:r>
            <a:r>
              <a:rPr lang="en-US" altLang="zh-CN" sz="1865" dirty="0" err="1">
                <a:latin typeface="PingFang SC Regular" panose="020B0400000000000000" charset="-122"/>
                <a:ea typeface="PingFang SC Regular" panose="020B0400000000000000" charset="-122"/>
                <a:cs typeface="PingFang SC Regular" panose="020B0400000000000000" charset="-122"/>
              </a:rPr>
              <a:t>github</a:t>
            </a:r>
            <a:r>
              <a:rPr lang="en-US" altLang="zh-CN" sz="1865" dirty="0">
                <a:latin typeface="PingFang SC Regular" panose="020B0400000000000000" charset="-122"/>
                <a:ea typeface="PingFang SC Regular" panose="020B0400000000000000" charset="-122"/>
                <a:cs typeface="PingFang SC Regular" panose="020B0400000000000000" charset="-122"/>
              </a:rPr>
              <a:t> issue </a:t>
            </a:r>
            <a:r>
              <a:rPr lang="zh-CN" altLang="en-US" sz="1865" dirty="0">
                <a:latin typeface="PingFang SC Regular" panose="020B0400000000000000" charset="-122"/>
                <a:ea typeface="PingFang SC Regular" panose="020B0400000000000000" charset="-122"/>
                <a:cs typeface="PingFang SC Regular" panose="020B0400000000000000" charset="-122"/>
              </a:rPr>
              <a:t>页面提出您的想法和需求</a:t>
            </a:r>
            <a:endParaRPr lang="zh-CN" altLang="en-US" sz="1865" dirty="0">
              <a:latin typeface="PingFang SC Regular" panose="020B0400000000000000" charset="-122"/>
              <a:ea typeface="PingFang SC Regular" panose="020B0400000000000000" charset="-122"/>
              <a:cs typeface="PingFang SC Regular" panose="020B0400000000000000" charset="-122"/>
            </a:endParaRPr>
          </a:p>
        </p:txBody>
      </p:sp>
      <p:sp>
        <p:nvSpPr>
          <p:cNvPr id="28" name="文本框 27"/>
          <p:cNvSpPr txBox="1"/>
          <p:nvPr userDrawn="1"/>
        </p:nvSpPr>
        <p:spPr>
          <a:xfrm>
            <a:off x="2096868" y="2332385"/>
            <a:ext cx="2339102" cy="1323439"/>
          </a:xfrm>
          <a:prstGeom prst="rect">
            <a:avLst/>
          </a:prstGeom>
          <a:noFill/>
        </p:spPr>
        <p:txBody>
          <a:bodyPr wrap="none" rtlCol="0">
            <a:spAutoFit/>
          </a:bodyPr>
          <a:lstStyle/>
          <a:p>
            <a:r>
              <a:rPr lang="en-GB" altLang="zh-CN" sz="8000" spc="400" dirty="0" err="1">
                <a:latin typeface="Source Han Sans CN Medium" panose="020B0200000000000000" pitchFamily="34" charset="-128"/>
                <a:ea typeface="Source Han Sans CN Medium" panose="020B0200000000000000" pitchFamily="34" charset="-128"/>
              </a:rPr>
              <a:t>未来</a:t>
            </a:r>
            <a:endParaRPr kumimoji="1" lang="zh-CN" altLang="en-US" sz="8000" spc="400" dirty="0">
              <a:latin typeface="Source Han Sans CN Medium" panose="020B0200000000000000" pitchFamily="34" charset="-128"/>
              <a:ea typeface="Source Han Sans CN Medium" panose="020B0200000000000000" pitchFamily="34" charset="-128"/>
            </a:endParaRPr>
          </a:p>
        </p:txBody>
      </p:sp>
      <p:sp>
        <p:nvSpPr>
          <p:cNvPr id="29" name="文本框 28"/>
          <p:cNvSpPr txBox="1"/>
          <p:nvPr userDrawn="1"/>
        </p:nvSpPr>
        <p:spPr>
          <a:xfrm>
            <a:off x="1983468" y="3620727"/>
            <a:ext cx="2529801" cy="1208344"/>
          </a:xfrm>
          <a:prstGeom prst="rect">
            <a:avLst/>
          </a:prstGeom>
          <a:noFill/>
        </p:spPr>
        <p:txBody>
          <a:bodyPr wrap="square" rtlCol="0">
            <a:spAutoFit/>
          </a:bodyPr>
          <a:lstStyle/>
          <a:p>
            <a:pPr lvl="0" algn="ctr">
              <a:lnSpc>
                <a:spcPct val="120000"/>
              </a:lnSpc>
              <a:spcBef>
                <a:spcPts val="0"/>
              </a:spcBef>
              <a:spcAft>
                <a:spcPts val="0"/>
              </a:spcAft>
            </a:pPr>
            <a:r>
              <a:rPr lang="en-US" altLang="zh-CN" sz="2135" dirty="0" err="1">
                <a:latin typeface="PingFang SC Regular" panose="020B0400000000000000" charset="-122"/>
                <a:ea typeface="PingFang SC Regular" panose="020B0400000000000000" charset="-122"/>
                <a:cs typeface="PingFang SC Regular" panose="020B0400000000000000" charset="-122"/>
              </a:rPr>
              <a:t>FastMoE</a:t>
            </a:r>
            <a:r>
              <a:rPr lang="en-US" altLang="zh-CN" sz="2135" dirty="0">
                <a:latin typeface="PingFang SC Regular" panose="020B0400000000000000" charset="-122"/>
                <a:ea typeface="PingFang SC Regular" panose="020B0400000000000000" charset="-122"/>
                <a:cs typeface="PingFang SC Regular" panose="020B0400000000000000" charset="-122"/>
              </a:rPr>
              <a:t> v0.2.0</a:t>
            </a:r>
            <a:endParaRPr lang="en-US" altLang="zh-CN" sz="2135" dirty="0">
              <a:latin typeface="PingFang SC Regular" panose="020B0400000000000000" charset="-122"/>
              <a:ea typeface="PingFang SC Regular" panose="020B0400000000000000" charset="-122"/>
              <a:cs typeface="PingFang SC Regular" panose="020B0400000000000000" charset="-122"/>
            </a:endParaRPr>
          </a:p>
          <a:p>
            <a:pPr lvl="0" algn="ctr">
              <a:lnSpc>
                <a:spcPct val="120000"/>
              </a:lnSpc>
              <a:spcBef>
                <a:spcPts val="0"/>
              </a:spcBef>
              <a:spcAft>
                <a:spcPts val="0"/>
              </a:spcAft>
              <a:buClr>
                <a:schemeClr val="dk2"/>
              </a:buClr>
              <a:buSzPts val="1100"/>
            </a:pPr>
            <a:r>
              <a:rPr lang="zh-CN" altLang="en-US" sz="2135" dirty="0">
                <a:latin typeface="PingFang SC Regular" panose="020B0400000000000000" charset="-122"/>
                <a:ea typeface="PingFang SC Regular" panose="020B0400000000000000" charset="-122"/>
                <a:cs typeface="PingFang SC Regular" panose="020B0400000000000000" charset="-122"/>
              </a:rPr>
              <a:t> 计划中的新功能</a:t>
            </a:r>
            <a:endParaRPr lang="zh-CN" altLang="en-US" sz="2135" dirty="0">
              <a:latin typeface="PingFang SC Regular" panose="020B0400000000000000" charset="-122"/>
              <a:ea typeface="PingFang SC Regular" panose="020B0400000000000000" charset="-122"/>
              <a:cs typeface="PingFang SC Regular" panose="020B0400000000000000" charset="-122"/>
            </a:endParaRPr>
          </a:p>
          <a:p>
            <a:endParaRPr kumimoji="1" lang="zh-CN" altLang="en-US" sz="2135" dirty="0">
              <a:latin typeface="PingFang SC Regular" panose="020B0400000000000000" charset="-122"/>
              <a:ea typeface="PingFang SC Regular" panose="020B0400000000000000" charset="-122"/>
              <a:cs typeface="PingFang SC Regular" panose="020B0400000000000000" charset="-122"/>
            </a:endParaRPr>
          </a:p>
        </p:txBody>
      </p:sp>
      <p:sp>
        <p:nvSpPr>
          <p:cNvPr id="12" name="Oval 4"/>
          <p:cNvSpPr/>
          <p:nvPr userDrawn="1"/>
        </p:nvSpPr>
        <p:spPr>
          <a:xfrm>
            <a:off x="2096964" y="233244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sp>
        <p:nvSpPr>
          <p:cNvPr id="5" name="椭圆 4"/>
          <p:cNvSpPr/>
          <p:nvPr userDrawn="1"/>
        </p:nvSpPr>
        <p:spPr>
          <a:xfrm>
            <a:off x="5411893" y="230378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userDrawn="1"/>
        </p:nvSpPr>
        <p:spPr>
          <a:xfrm>
            <a:off x="5411893" y="284818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userDrawn="1"/>
        </p:nvSpPr>
        <p:spPr>
          <a:xfrm>
            <a:off x="5411893" y="337904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userDrawn="1"/>
        </p:nvSpPr>
        <p:spPr>
          <a:xfrm>
            <a:off x="5411893" y="3941233"/>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userDrawn="1"/>
        </p:nvSpPr>
        <p:spPr>
          <a:xfrm>
            <a:off x="5411893" y="450342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ogo">
    <p:bg>
      <p:bgPr>
        <a:solidFill>
          <a:schemeClr val="bg1"/>
        </a:solidFill>
        <a:effectLst/>
      </p:bgPr>
    </p:bg>
    <p:spTree>
      <p:nvGrpSpPr>
        <p:cNvPr id="1" name=""/>
        <p:cNvGrpSpPr/>
        <p:nvPr/>
      </p:nvGrpSpPr>
      <p:grpSpPr>
        <a:xfrm>
          <a:off x="0" y="0"/>
          <a:ext cx="0" cy="0"/>
          <a:chOff x="0" y="0"/>
          <a:chExt cx="0" cy="0"/>
        </a:xfrm>
      </p:grpSpPr>
      <p:pic>
        <p:nvPicPr>
          <p:cNvPr id="11" name="图片 10" descr="02 拷贝"/>
          <p:cNvPicPr>
            <a:picLocks noChangeAspect="1"/>
          </p:cNvPicPr>
          <p:nvPr userDrawn="1"/>
        </p:nvPicPr>
        <p:blipFill>
          <a:blip r:embed="rId2"/>
          <a:stretch>
            <a:fillRect/>
          </a:stretch>
        </p:blipFill>
        <p:spPr>
          <a:xfrm>
            <a:off x="1" y="15240"/>
            <a:ext cx="12192847" cy="6883400"/>
          </a:xfrm>
          <a:prstGeom prst="rect">
            <a:avLst/>
          </a:prstGeom>
        </p:spPr>
      </p:pic>
      <p:sp>
        <p:nvSpPr>
          <p:cNvPr id="13" name="文本框 12"/>
          <p:cNvSpPr txBox="1"/>
          <p:nvPr userDrawn="1"/>
        </p:nvSpPr>
        <p:spPr>
          <a:xfrm>
            <a:off x="3864187" y="1809328"/>
            <a:ext cx="5415280" cy="995209"/>
          </a:xfrm>
          <a:prstGeom prst="rect">
            <a:avLst/>
          </a:prstGeom>
          <a:noFill/>
        </p:spPr>
        <p:txBody>
          <a:bodyPr wrap="square" rtlCol="0" anchor="t">
            <a:spAutoFit/>
          </a:bodyPr>
          <a:lstStyle/>
          <a:p>
            <a:pPr>
              <a:lnSpc>
                <a:spcPct val="100000"/>
              </a:lnSpc>
            </a:pPr>
            <a:r>
              <a:rPr lang="en-GB" altLang="zh-CN" sz="5865">
                <a:latin typeface="Acumin Variable C..." charset="0"/>
                <a:ea typeface="PingFang SC Medium" panose="020B0400000000000000" charset="-122"/>
                <a:cs typeface="Acumin Variable C..." charset="0"/>
                <a:sym typeface="+mn-ea"/>
              </a:rPr>
              <a:t>Faster  MoE</a:t>
            </a:r>
            <a:endParaRPr lang="en-GB" altLang="zh-CN" sz="5865">
              <a:latin typeface="Acumin Variable C..." charset="0"/>
              <a:ea typeface="PingFang SC Medium" panose="020B0400000000000000" charset="-122"/>
              <a:cs typeface="Acumin Variable C..." charset="0"/>
              <a:sym typeface="+mn-ea"/>
            </a:endParaRPr>
          </a:p>
        </p:txBody>
      </p:sp>
      <p:sp>
        <p:nvSpPr>
          <p:cNvPr id="14" name="文本框 13"/>
          <p:cNvSpPr txBox="1"/>
          <p:nvPr userDrawn="1"/>
        </p:nvSpPr>
        <p:spPr>
          <a:xfrm>
            <a:off x="3056760" y="3129281"/>
            <a:ext cx="6587067" cy="625877"/>
          </a:xfrm>
          <a:prstGeom prst="rect">
            <a:avLst/>
          </a:prstGeom>
          <a:noFill/>
        </p:spPr>
        <p:txBody>
          <a:bodyPr wrap="square" lIns="0" rtlCol="0" anchor="t">
            <a:spAutoFit/>
          </a:bodyPr>
          <a:lstStyle/>
          <a:p>
            <a:pPr algn="dist"/>
            <a:r>
              <a:rPr lang="zh-CN" altLang="en-US" sz="3465">
                <a:latin typeface="PingFang SC Medium" panose="020B0400000000000000" charset="-122"/>
                <a:ea typeface="PingFang SC Medium" panose="020B0400000000000000" charset="-122"/>
              </a:rPr>
              <a:t>期待您的加入</a:t>
            </a:r>
            <a:endParaRPr lang="zh-CN" altLang="en-US" sz="3465">
              <a:latin typeface="PingFang SC Medium" panose="020B0400000000000000" charset="-122"/>
              <a:ea typeface="PingFang SC Medium" panose="020B0400000000000000" charset="-122"/>
            </a:endParaRPr>
          </a:p>
        </p:txBody>
      </p:sp>
      <p:sp>
        <p:nvSpPr>
          <p:cNvPr id="15" name="椭圆 14"/>
          <p:cNvSpPr/>
          <p:nvPr userDrawn="1"/>
        </p:nvSpPr>
        <p:spPr>
          <a:xfrm>
            <a:off x="9410700"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3114887" y="2900680"/>
            <a:ext cx="6336000"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userDrawn="1"/>
        </p:nvSpPr>
        <p:spPr>
          <a:xfrm>
            <a:off x="3056467"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文字02">
    <p:bg>
      <p:bgPr>
        <a:solidFill>
          <a:schemeClr val="bg1"/>
        </a:solidFill>
        <a:effectLst/>
      </p:bgPr>
    </p:bg>
    <p:spTree>
      <p:nvGrpSpPr>
        <p:cNvPr id="1" name=""/>
        <p:cNvGrpSpPr/>
        <p:nvPr/>
      </p:nvGrpSpPr>
      <p:grpSpPr>
        <a:xfrm>
          <a:off x="0" y="0"/>
          <a:ext cx="0" cy="0"/>
          <a:chOff x="0" y="0"/>
          <a:chExt cx="0" cy="0"/>
        </a:xfrm>
      </p:grpSpPr>
      <p:pic>
        <p:nvPicPr>
          <p:cNvPr id="12" name="图片 11" descr="组 12"/>
          <p:cNvPicPr>
            <a:picLocks noChangeAspect="1"/>
          </p:cNvPicPr>
          <p:nvPr userDrawn="1"/>
        </p:nvPicPr>
        <p:blipFill>
          <a:blip r:embed="rId2"/>
          <a:stretch>
            <a:fillRect/>
          </a:stretch>
        </p:blipFill>
        <p:spPr>
          <a:xfrm>
            <a:off x="-27940" y="-93133"/>
            <a:ext cx="12355407" cy="6975687"/>
          </a:xfrm>
          <a:prstGeom prst="rect">
            <a:avLst/>
          </a:prstGeom>
        </p:spPr>
      </p:pic>
      <p:sp>
        <p:nvSpPr>
          <p:cNvPr id="352" name="矩形 21"/>
          <p:cNvSpPr/>
          <p:nvPr userDrawn="1"/>
        </p:nvSpPr>
        <p:spPr>
          <a:xfrm>
            <a:off x="-27939" y="2359661"/>
            <a:ext cx="12219940" cy="3335020"/>
          </a:xfrm>
          <a:prstGeom prst="rect">
            <a:avLst/>
          </a:prstGeom>
          <a:solidFill>
            <a:srgbClr val="253A70">
              <a:alpha val="70000"/>
            </a:srgbClr>
          </a:solidFill>
          <a:ln w="12700">
            <a:miter lim="400000"/>
          </a:ln>
          <a:effectLst/>
        </p:spPr>
        <p:txBody>
          <a:bodyPr lIns="158749" tIns="158749" rIns="158749" bIns="158749" anchor="ctr"/>
          <a:lstStyle/>
          <a:p>
            <a:pPr>
              <a:defRPr sz="17300">
                <a:solidFill>
                  <a:srgbClr val="FFFFFF"/>
                </a:solidFill>
              </a:defRPr>
            </a:pPr>
            <a:endParaRPr sz="13335"/>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0C4E88B-5FAF-4136-9736-2D531C43108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AE295EC-ED93-45D9-A2E2-F053FC0B50B8}"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D41390E-C271-44D4-9EF6-AE18BFF1AD0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28D0928-4FC4-4A8A-81C5-98201E2647F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0C4E88B-5FAF-4136-9736-2D531C43108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AE295EC-ED93-45D9-A2E2-F053FC0B50B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0C4E88B-5FAF-4136-9736-2D531C43108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AE295EC-ED93-45D9-A2E2-F053FC0B50B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0C4E88B-5FAF-4136-9736-2D531C4310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E295EC-ED93-45D9-A2E2-F053FC0B50B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0C4E88B-5FAF-4136-9736-2D531C4310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E295EC-ED93-45D9-A2E2-F053FC0B50B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5" Type="http://schemas.openxmlformats.org/officeDocument/2006/relationships/theme" Target="../theme/theme3.xml"/><Relationship Id="rId14" Type="http://schemas.openxmlformats.org/officeDocument/2006/relationships/slideLayout" Target="../slideLayouts/slideLayout36.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5" Type="http://schemas.openxmlformats.org/officeDocument/2006/relationships/theme" Target="../theme/theme4.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C4E88B-5FAF-4136-9736-2D531C43108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295EC-ED93-45D9-A2E2-F053FC0B50B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507FF-81BE-475E-AC3B-58BC20F6868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70B9A-8787-4CB1-8FFC-60341E0A62E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hdr="0" ftr="0" dt="0"/>
  <p:txStyles>
    <p:titleStyle>
      <a:lvl1pPr algn="l" defTabSz="913765" rtl="0" eaLnBrk="1" latinLnBrk="0" hangingPunct="1">
        <a:lnSpc>
          <a:spcPct val="75000"/>
        </a:lnSpc>
        <a:spcBef>
          <a:spcPct val="0"/>
        </a:spcBef>
        <a:buNone/>
        <a:defRPr sz="4400" kern="1200" spc="-151" baseline="0">
          <a:solidFill>
            <a:schemeClr val="tx1"/>
          </a:solidFill>
          <a:latin typeface="+mj-lt"/>
          <a:ea typeface="+mj-ea"/>
          <a:cs typeface="+mj-cs"/>
        </a:defRPr>
      </a:lvl1pPr>
    </p:titleStyle>
    <p:bodyStyle>
      <a:lvl1pPr marL="0" indent="0" algn="l" defTabSz="913765"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3765" rtl="0" eaLnBrk="1" latinLnBrk="0" hangingPunct="1">
        <a:lnSpc>
          <a:spcPct val="150000"/>
        </a:lnSpc>
        <a:spcBef>
          <a:spcPts val="500"/>
        </a:spcBef>
        <a:buFont typeface="Arial" panose="020B0604020202020204" pitchFamily="34" charset="0"/>
        <a:buNone/>
        <a:defRPr sz="1800" kern="1200">
          <a:solidFill>
            <a:schemeClr val="tx1"/>
          </a:solidFill>
          <a:latin typeface="+mn-lt"/>
          <a:ea typeface="+mn-ea"/>
          <a:cs typeface="+mn-cs"/>
        </a:defRPr>
      </a:lvl2pPr>
      <a:lvl3pPr marL="0" indent="0" algn="l" defTabSz="913765" rtl="0" eaLnBrk="1" latinLnBrk="0" hangingPunct="1">
        <a:lnSpc>
          <a:spcPct val="150000"/>
        </a:lnSpc>
        <a:spcBef>
          <a:spcPts val="500"/>
        </a:spcBef>
        <a:buFont typeface="Arial" panose="020B0604020202020204" pitchFamily="34" charset="0"/>
        <a:buNone/>
        <a:defRPr sz="1200" kern="1200">
          <a:solidFill>
            <a:schemeClr val="tx1"/>
          </a:solidFill>
          <a:latin typeface="+mn-lt"/>
          <a:ea typeface="+mn-ea"/>
          <a:cs typeface="+mn-cs"/>
        </a:defRPr>
      </a:lvl3pPr>
      <a:lvl4pPr marL="0" indent="0" algn="l" defTabSz="913765" rtl="0" eaLnBrk="1" latinLnBrk="0" hangingPunct="1">
        <a:lnSpc>
          <a:spcPct val="150000"/>
        </a:lnSpc>
        <a:spcBef>
          <a:spcPts val="500"/>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3765" rtl="0" eaLnBrk="1" latinLnBrk="0" hangingPunct="1">
        <a:lnSpc>
          <a:spcPct val="150000"/>
        </a:lnSpc>
        <a:spcBef>
          <a:spcPts val="500"/>
        </a:spcBef>
        <a:buFont typeface="Arial" panose="020B0604020202020204" pitchFamily="34" charset="0"/>
        <a:buNone/>
        <a:defRPr sz="1000" kern="1200" baseline="0">
          <a:solidFill>
            <a:schemeClr val="tx1">
              <a:alpha val="50000"/>
            </a:schemeClr>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hf hdr="0" ftr="0" dt="0"/>
  <p:txStyles>
    <p:titleStyle>
      <a:lvl1pPr algn="l" defTabSz="913765" rtl="0" eaLnBrk="1" latinLnBrk="0" hangingPunct="1">
        <a:lnSpc>
          <a:spcPct val="75000"/>
        </a:lnSpc>
        <a:spcBef>
          <a:spcPct val="0"/>
        </a:spcBef>
        <a:buNone/>
        <a:defRPr sz="4400" kern="1200" spc="-151" baseline="0">
          <a:solidFill>
            <a:schemeClr val="tx1"/>
          </a:solidFill>
          <a:latin typeface="+mj-lt"/>
          <a:ea typeface="+mj-ea"/>
          <a:cs typeface="+mj-cs"/>
        </a:defRPr>
      </a:lvl1pPr>
    </p:titleStyle>
    <p:bodyStyle>
      <a:lvl1pPr marL="0" indent="0" algn="l" defTabSz="913765"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3765" rtl="0" eaLnBrk="1" latinLnBrk="0" hangingPunct="1">
        <a:lnSpc>
          <a:spcPct val="150000"/>
        </a:lnSpc>
        <a:spcBef>
          <a:spcPts val="500"/>
        </a:spcBef>
        <a:buFont typeface="Arial" panose="020B0604020202020204" pitchFamily="34" charset="0"/>
        <a:buNone/>
        <a:defRPr sz="1800" kern="1200">
          <a:solidFill>
            <a:schemeClr val="tx1"/>
          </a:solidFill>
          <a:latin typeface="+mn-lt"/>
          <a:ea typeface="+mn-ea"/>
          <a:cs typeface="+mn-cs"/>
        </a:defRPr>
      </a:lvl2pPr>
      <a:lvl3pPr marL="0" indent="0" algn="l" defTabSz="913765" rtl="0" eaLnBrk="1" latinLnBrk="0" hangingPunct="1">
        <a:lnSpc>
          <a:spcPct val="150000"/>
        </a:lnSpc>
        <a:spcBef>
          <a:spcPts val="500"/>
        </a:spcBef>
        <a:buFont typeface="Arial" panose="020B0604020202020204" pitchFamily="34" charset="0"/>
        <a:buNone/>
        <a:defRPr sz="1200" kern="1200">
          <a:solidFill>
            <a:schemeClr val="tx1"/>
          </a:solidFill>
          <a:latin typeface="+mn-lt"/>
          <a:ea typeface="+mn-ea"/>
          <a:cs typeface="+mn-cs"/>
        </a:defRPr>
      </a:lvl3pPr>
      <a:lvl4pPr marL="0" indent="0" algn="l" defTabSz="913765" rtl="0" eaLnBrk="1" latinLnBrk="0" hangingPunct="1">
        <a:lnSpc>
          <a:spcPct val="150000"/>
        </a:lnSpc>
        <a:spcBef>
          <a:spcPts val="500"/>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3765" rtl="0" eaLnBrk="1" latinLnBrk="0" hangingPunct="1">
        <a:lnSpc>
          <a:spcPct val="150000"/>
        </a:lnSpc>
        <a:spcBef>
          <a:spcPts val="500"/>
        </a:spcBef>
        <a:buFont typeface="Arial" panose="020B0604020202020204" pitchFamily="34" charset="0"/>
        <a:buNone/>
        <a:defRPr sz="1000" kern="1200" baseline="0">
          <a:solidFill>
            <a:schemeClr val="tx1">
              <a:alpha val="50000"/>
            </a:schemeClr>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3.png"/><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8.png"/><Relationship Id="rId1" Type="http://schemas.openxmlformats.org/officeDocument/2006/relationships/image" Target="../media/image6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0.png"/><Relationship Id="rId1"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jalammar.github.io/illustrated-transformer/" TargetMode="External"/><Relationship Id="rId1" Type="http://schemas.openxmlformats.org/officeDocument/2006/relationships/hyperlink" Target="https://www.bilibili.com/video/BV1Wv411h7kN?p=23"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人工智能引论</a:t>
            </a:r>
            <a:endParaRPr lang="zh-CN" altLang="en-US" dirty="0"/>
          </a:p>
        </p:txBody>
      </p:sp>
      <p:sp>
        <p:nvSpPr>
          <p:cNvPr id="3" name="副标题 2"/>
          <p:cNvSpPr>
            <a:spLocks noGrp="1"/>
          </p:cNvSpPr>
          <p:nvPr>
            <p:ph type="subTitle" idx="1"/>
          </p:nvPr>
        </p:nvSpPr>
        <p:spPr/>
        <p:txBody>
          <a:bodyPr/>
          <a:lstStyle/>
          <a:p>
            <a:endParaRPr lang="en-US" altLang="zh-CN" dirty="0"/>
          </a:p>
          <a:p>
            <a:r>
              <a:rPr lang="zh-CN" altLang="en-US" dirty="0"/>
              <a:t>宋睿华</a:t>
            </a:r>
            <a:endParaRPr lang="en-US" altLang="zh-CN" dirty="0"/>
          </a:p>
          <a:p>
            <a:r>
              <a:rPr lang="zh-CN" altLang="en-US" dirty="0"/>
              <a:t>中国人民大学人工智能学院</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5267960" y="2181225"/>
            <a:ext cx="2179320" cy="368300"/>
          </a:xfrm>
          <a:prstGeom prst="rect">
            <a:avLst/>
          </a:prstGeom>
          <a:noFill/>
        </p:spPr>
        <p:txBody>
          <a:bodyPr wrap="square" rtlCol="0">
            <a:spAutoFit/>
          </a:bodyPr>
          <a:p>
            <a:r>
              <a:rPr lang="zh-CN" altLang="en-US">
                <a:solidFill>
                  <a:srgbClr val="FF0000"/>
                </a:solidFill>
              </a:rPr>
              <a:t>非规范化分解</a:t>
            </a:r>
            <a:r>
              <a:rPr lang="zh-CN" altLang="en-US"/>
              <a:t>？</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神经语言模型</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2003</a:t>
            </a:r>
            <a:r>
              <a:rPr lang="zh-CN" altLang="en-US" dirty="0"/>
              <a:t>年，本吉奥等提出了第一个神经语言模型</a:t>
            </a:r>
            <a:endParaRPr lang="en-US" altLang="zh-CN" dirty="0"/>
          </a:p>
          <a:p>
            <a:pPr lvl="1"/>
            <a:r>
              <a:rPr lang="zh-CN" altLang="en-US" dirty="0"/>
              <a:t>用一个实数向量表示一个单词或单词的组合</a:t>
            </a:r>
            <a:endParaRPr lang="en-US" altLang="zh-CN" dirty="0"/>
          </a:p>
          <a:p>
            <a:pPr lvl="1"/>
            <a:r>
              <a:rPr lang="zh-CN" altLang="en-US" dirty="0"/>
              <a:t>使用词向量的基础上，通过神经网络来表示</a:t>
            </a:r>
            <a:endParaRPr lang="en-US" altLang="zh-CN" dirty="0"/>
          </a:p>
          <a:p>
            <a:pPr marL="457200" lvl="1" indent="0">
              <a:buNone/>
            </a:pPr>
            <a:r>
              <a:rPr lang="en-US" altLang="zh-CN" dirty="0"/>
              <a:t>  </a:t>
            </a:r>
            <a:r>
              <a:rPr lang="zh-CN" altLang="en-US" dirty="0"/>
              <a:t>语言模型，大幅减少模型的参数</a:t>
            </a:r>
            <a:endParaRPr lang="en-US" altLang="zh-CN" dirty="0"/>
          </a:p>
          <a:p>
            <a:pPr marL="457200" lvl="1" indent="0">
              <a:buNone/>
            </a:pPr>
            <a:endParaRPr lang="en-US" altLang="zh-CN" dirty="0"/>
          </a:p>
          <a:p>
            <a:pPr marL="457200" lvl="1" indent="0">
              <a:buNone/>
            </a:pPr>
            <a:endParaRPr lang="en-US" altLang="zh-CN" dirty="0"/>
          </a:p>
          <a:p>
            <a:pPr marL="457200" lvl="1" indent="0">
              <a:buNone/>
            </a:pPr>
            <a:endParaRPr lang="en-US" altLang="zh-CN" dirty="0"/>
          </a:p>
          <a:p>
            <a:r>
              <a:rPr lang="zh-CN" altLang="en-US" dirty="0"/>
              <a:t>模型大发展</a:t>
            </a:r>
            <a:endParaRPr lang="en-US" altLang="zh-CN" dirty="0"/>
          </a:p>
          <a:p>
            <a:pPr lvl="1"/>
            <a:r>
              <a:rPr lang="en-US" altLang="zh-CN" dirty="0"/>
              <a:t>Recurrent Neural Network</a:t>
            </a:r>
            <a:r>
              <a:rPr lang="zh-CN" altLang="en-US" dirty="0"/>
              <a:t>（递归神经网络）</a:t>
            </a:r>
            <a:endParaRPr lang="en-US" altLang="zh-CN" dirty="0"/>
          </a:p>
          <a:p>
            <a:pPr lvl="2"/>
            <a:r>
              <a:rPr lang="zh-CN" altLang="en-US" dirty="0"/>
              <a:t>代表工作：</a:t>
            </a:r>
            <a:r>
              <a:rPr lang="en-US" altLang="zh-CN" dirty="0"/>
              <a:t>LSTM</a:t>
            </a:r>
            <a:endParaRPr lang="en-US" altLang="zh-CN" dirty="0"/>
          </a:p>
          <a:p>
            <a:pPr lvl="1"/>
            <a:r>
              <a:rPr lang="en-US" altLang="zh-CN" dirty="0"/>
              <a:t>Conditional language model</a:t>
            </a:r>
            <a:r>
              <a:rPr lang="zh-CN" altLang="en-US" dirty="0"/>
              <a:t>，做序列到序列任务</a:t>
            </a:r>
            <a:endParaRPr lang="en-US" altLang="zh-CN" dirty="0"/>
          </a:p>
          <a:p>
            <a:pPr lvl="2"/>
            <a:r>
              <a:rPr lang="zh-CN" altLang="en-US" dirty="0"/>
              <a:t>代表工作：</a:t>
            </a:r>
            <a:r>
              <a:rPr lang="en-US" altLang="zh-CN" dirty="0"/>
              <a:t>Transformer</a:t>
            </a:r>
            <a:endParaRPr lang="en-US" altLang="zh-CN" dirty="0"/>
          </a:p>
        </p:txBody>
      </p:sp>
      <p:pic>
        <p:nvPicPr>
          <p:cNvPr id="5" name="图片 4"/>
          <p:cNvPicPr>
            <a:picLocks noChangeAspect="1"/>
          </p:cNvPicPr>
          <p:nvPr/>
        </p:nvPicPr>
        <p:blipFill rotWithShape="1">
          <a:blip r:embed="rId1"/>
          <a:srcRect l="16898" t="23454" r="54909" b="16144"/>
          <a:stretch>
            <a:fillRect/>
          </a:stretch>
        </p:blipFill>
        <p:spPr>
          <a:xfrm>
            <a:off x="8157526" y="2169557"/>
            <a:ext cx="3437263" cy="4142343"/>
          </a:xfrm>
          <a:prstGeom prst="rect">
            <a:avLst/>
          </a:prstGeom>
        </p:spPr>
      </p:pic>
      <p:pic>
        <p:nvPicPr>
          <p:cNvPr id="7" name="图片 6"/>
          <p:cNvPicPr>
            <a:picLocks noChangeAspect="1"/>
          </p:cNvPicPr>
          <p:nvPr/>
        </p:nvPicPr>
        <p:blipFill rotWithShape="1">
          <a:blip r:embed="rId2"/>
          <a:srcRect l="52730" t="29558" r="12711" b="67152"/>
          <a:stretch>
            <a:fillRect/>
          </a:stretch>
        </p:blipFill>
        <p:spPr>
          <a:xfrm>
            <a:off x="974401" y="3640344"/>
            <a:ext cx="6743023" cy="3609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56838" t="24652" r="15602" b="26908"/>
          <a:stretch>
            <a:fillRect/>
          </a:stretch>
        </p:blipFill>
        <p:spPr>
          <a:xfrm>
            <a:off x="1524373" y="3429000"/>
            <a:ext cx="3360144" cy="3321987"/>
          </a:xfrm>
          <a:prstGeom prst="rect">
            <a:avLst/>
          </a:prstGeom>
        </p:spPr>
      </p:pic>
      <p:pic>
        <p:nvPicPr>
          <p:cNvPr id="6" name="图片 5"/>
          <p:cNvPicPr>
            <a:picLocks noChangeAspect="1"/>
          </p:cNvPicPr>
          <p:nvPr/>
        </p:nvPicPr>
        <p:blipFill rotWithShape="1">
          <a:blip r:embed="rId2"/>
          <a:srcRect l="17711" t="22167" r="51476" b="9932"/>
          <a:stretch>
            <a:fillRect/>
          </a:stretch>
        </p:blipFill>
        <p:spPr>
          <a:xfrm>
            <a:off x="6910875" y="1520328"/>
            <a:ext cx="3756752" cy="4656635"/>
          </a:xfrm>
          <a:prstGeom prst="rect">
            <a:avLst/>
          </a:prstGeom>
        </p:spPr>
      </p:pic>
      <p:pic>
        <p:nvPicPr>
          <p:cNvPr id="8" name="图片 7"/>
          <p:cNvPicPr>
            <a:picLocks noChangeAspect="1"/>
          </p:cNvPicPr>
          <p:nvPr/>
        </p:nvPicPr>
        <p:blipFill rotWithShape="1">
          <a:blip r:embed="rId3"/>
          <a:srcRect l="21747" t="9913" r="18829" b="5824"/>
          <a:stretch>
            <a:fillRect/>
          </a:stretch>
        </p:blipFill>
        <p:spPr>
          <a:xfrm>
            <a:off x="1524373" y="315311"/>
            <a:ext cx="3360144" cy="268013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预训练语言模型</a:t>
            </a:r>
            <a:endParaRPr lang="zh-CN" altLang="en-US" dirty="0"/>
          </a:p>
        </p:txBody>
      </p:sp>
      <p:sp>
        <p:nvSpPr>
          <p:cNvPr id="3" name="内容占位符 2"/>
          <p:cNvSpPr>
            <a:spLocks noGrp="1"/>
          </p:cNvSpPr>
          <p:nvPr>
            <p:ph idx="1"/>
          </p:nvPr>
        </p:nvSpPr>
        <p:spPr/>
        <p:txBody>
          <a:bodyPr/>
          <a:lstStyle/>
          <a:p>
            <a:r>
              <a:rPr lang="en-US" altLang="zh-CN" dirty="0"/>
              <a:t>GPT</a:t>
            </a:r>
            <a:r>
              <a:rPr lang="zh-CN" altLang="en-US" dirty="0"/>
              <a:t>用于语言生成，</a:t>
            </a:r>
            <a:r>
              <a:rPr lang="en-US" altLang="zh-CN" dirty="0"/>
              <a:t>BERT</a:t>
            </a:r>
            <a:r>
              <a:rPr lang="zh-CN" altLang="en-US" dirty="0"/>
              <a:t>用于语言理解，分别对应</a:t>
            </a:r>
            <a:r>
              <a:rPr lang="en-US" altLang="zh-CN" dirty="0"/>
              <a:t>Transformer</a:t>
            </a:r>
            <a:r>
              <a:rPr lang="zh-CN" altLang="en-US" dirty="0"/>
              <a:t>的解码器与编码器</a:t>
            </a:r>
            <a:endParaRPr lang="zh-CN" altLang="en-US" dirty="0"/>
          </a:p>
        </p:txBody>
      </p:sp>
      <p:pic>
        <p:nvPicPr>
          <p:cNvPr id="5" name="图片 4"/>
          <p:cNvPicPr>
            <a:picLocks noChangeAspect="1"/>
          </p:cNvPicPr>
          <p:nvPr/>
        </p:nvPicPr>
        <p:blipFill rotWithShape="1">
          <a:blip r:embed="rId1"/>
          <a:srcRect l="60362" t="26620" r="21747" b="9931"/>
          <a:stretch>
            <a:fillRect/>
          </a:stretch>
        </p:blipFill>
        <p:spPr>
          <a:xfrm>
            <a:off x="2577947" y="2770464"/>
            <a:ext cx="1963144" cy="3916199"/>
          </a:xfrm>
          <a:prstGeom prst="rect">
            <a:avLst/>
          </a:prstGeom>
        </p:spPr>
      </p:pic>
      <p:pic>
        <p:nvPicPr>
          <p:cNvPr id="7" name="图片 6"/>
          <p:cNvPicPr>
            <a:picLocks noChangeAspect="1"/>
          </p:cNvPicPr>
          <p:nvPr/>
        </p:nvPicPr>
        <p:blipFill rotWithShape="1">
          <a:blip r:embed="rId2"/>
          <a:srcRect l="41747" t="18152" r="39187" b="14699"/>
          <a:stretch>
            <a:fillRect/>
          </a:stretch>
        </p:blipFill>
        <p:spPr>
          <a:xfrm>
            <a:off x="7650911" y="2656277"/>
            <a:ext cx="2092074" cy="414457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人工智能与语言</a:t>
            </a:r>
            <a:endParaRPr lang="zh-CN" altLang="en-US" dirty="0"/>
          </a:p>
        </p:txBody>
      </p:sp>
      <p:sp>
        <p:nvSpPr>
          <p:cNvPr id="3" name="内容占位符 2"/>
          <p:cNvSpPr>
            <a:spLocks noGrp="1"/>
          </p:cNvSpPr>
          <p:nvPr>
            <p:ph idx="1"/>
          </p:nvPr>
        </p:nvSpPr>
        <p:spPr/>
        <p:txBody>
          <a:bodyPr/>
          <a:lstStyle/>
          <a:p>
            <a:r>
              <a:rPr lang="zh-CN" altLang="en-US" dirty="0"/>
              <a:t>语言模型概述</a:t>
            </a:r>
            <a:endParaRPr lang="en-US" altLang="zh-CN" dirty="0"/>
          </a:p>
          <a:p>
            <a:r>
              <a:rPr lang="zh-CN" altLang="en-US" dirty="0"/>
              <a:t>词向量表示</a:t>
            </a:r>
            <a:endParaRPr lang="en-US" altLang="zh-CN" dirty="0"/>
          </a:p>
          <a:p>
            <a:r>
              <a:rPr lang="zh-CN" altLang="en-US" dirty="0"/>
              <a:t>递归神经网络</a:t>
            </a:r>
            <a:endParaRPr lang="en-US" altLang="zh-CN" dirty="0"/>
          </a:p>
          <a:p>
            <a:r>
              <a:rPr lang="zh-CN" altLang="en-US" dirty="0"/>
              <a:t>条件语言模型</a:t>
            </a:r>
            <a:endParaRPr lang="en-US" altLang="zh-CN" dirty="0"/>
          </a:p>
          <a:p>
            <a:r>
              <a:rPr lang="zh-CN" altLang="en-US" dirty="0"/>
              <a:t>预训练模型</a:t>
            </a:r>
            <a:endParaRPr lang="en-US" altLang="zh-CN" dirty="0"/>
          </a:p>
          <a:p>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人工智能与语言</a:t>
            </a:r>
            <a:endParaRPr lang="zh-CN" altLang="en-US" dirty="0"/>
          </a:p>
        </p:txBody>
      </p:sp>
      <p:sp>
        <p:nvSpPr>
          <p:cNvPr id="3" name="内容占位符 2"/>
          <p:cNvSpPr>
            <a:spLocks noGrp="1"/>
          </p:cNvSpPr>
          <p:nvPr>
            <p:ph idx="1"/>
          </p:nvPr>
        </p:nvSpPr>
        <p:spPr/>
        <p:txBody>
          <a:bodyPr/>
          <a:lstStyle/>
          <a:p>
            <a:r>
              <a:rPr lang="zh-CN" altLang="en-US" dirty="0"/>
              <a:t>语言模型概述</a:t>
            </a:r>
            <a:endParaRPr lang="en-US" altLang="zh-CN" dirty="0"/>
          </a:p>
          <a:p>
            <a:r>
              <a:rPr lang="zh-CN" altLang="en-US" dirty="0"/>
              <a:t>词向量表示</a:t>
            </a:r>
            <a:endParaRPr lang="en-US" altLang="zh-CN" dirty="0"/>
          </a:p>
          <a:p>
            <a:r>
              <a:rPr lang="zh-CN" altLang="en-US" dirty="0"/>
              <a:t>递归神经网络</a:t>
            </a:r>
            <a:endParaRPr lang="en-US" altLang="zh-CN" dirty="0"/>
          </a:p>
          <a:p>
            <a:r>
              <a:rPr lang="zh-CN" altLang="en-US" dirty="0"/>
              <a:t>条件语言模型</a:t>
            </a:r>
            <a:endParaRPr lang="en-US" altLang="zh-CN" dirty="0"/>
          </a:p>
          <a:p>
            <a:r>
              <a:rPr lang="zh-CN" altLang="en-US" dirty="0"/>
              <a:t>预训练模型</a:t>
            </a:r>
            <a:endParaRPr lang="en-US" altLang="zh-CN" dirty="0"/>
          </a:p>
          <a:p>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GB" altLang="zh-CN" sz="3600" b="1" dirty="0">
                <a:latin typeface="Times New Roman" panose="02020603050405020304" pitchFamily="18" charset="0"/>
                <a:cs typeface="Times New Roman" panose="02020603050405020304" pitchFamily="18" charset="0"/>
              </a:rPr>
              <a:t>Efficient Estimation of Word Representations in Vector Space </a:t>
            </a:r>
            <a:endParaRPr kumimoji="1" lang="zh-CN" altLang="en-US" sz="3600" b="1"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2019300" y="4048352"/>
            <a:ext cx="8153400" cy="490991"/>
          </a:xfrm>
        </p:spPr>
        <p:txBody>
          <a:bodyPr>
            <a:normAutofit/>
          </a:bodyPr>
          <a:lstStyle/>
          <a:p>
            <a:r>
              <a:rPr lang="en-GB" altLang="zh-CN" sz="2000" dirty="0">
                <a:latin typeface="Times New Roman" panose="02020603050405020304" pitchFamily="18" charset="0"/>
                <a:cs typeface="Times New Roman" panose="02020603050405020304" pitchFamily="18" charset="0"/>
              </a:rPr>
              <a:t>Tomas </a:t>
            </a:r>
            <a:r>
              <a:rPr lang="en-GB" altLang="zh-CN" sz="2000" dirty="0" err="1">
                <a:latin typeface="Times New Roman" panose="02020603050405020304" pitchFamily="18" charset="0"/>
                <a:cs typeface="Times New Roman" panose="02020603050405020304" pitchFamily="18" charset="0"/>
              </a:rPr>
              <a:t>Mikolov</a:t>
            </a:r>
            <a:r>
              <a:rPr lang="en-GB" altLang="zh-CN" sz="2000" dirty="0">
                <a:latin typeface="Times New Roman" panose="02020603050405020304" pitchFamily="18" charset="0"/>
                <a:cs typeface="Times New Roman" panose="02020603050405020304" pitchFamily="18" charset="0"/>
              </a:rPr>
              <a:t>, Kai Chen, Greg </a:t>
            </a:r>
            <a:r>
              <a:rPr lang="en-GB" altLang="zh-CN" sz="2000" dirty="0" err="1">
                <a:latin typeface="Times New Roman" panose="02020603050405020304" pitchFamily="18" charset="0"/>
                <a:cs typeface="Times New Roman" panose="02020603050405020304" pitchFamily="18" charset="0"/>
              </a:rPr>
              <a:t>Corrado</a:t>
            </a:r>
            <a:r>
              <a:rPr lang="en-GB" altLang="zh-CN" sz="2000" dirty="0">
                <a:latin typeface="Times New Roman" panose="02020603050405020304" pitchFamily="18" charset="0"/>
                <a:cs typeface="Times New Roman" panose="02020603050405020304" pitchFamily="18" charset="0"/>
              </a:rPr>
              <a:t>, Jeffrey Dean </a:t>
            </a:r>
            <a:endParaRPr lang="en-GB"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b="1" dirty="0">
                <a:latin typeface="Times New Roman" panose="02020603050405020304" pitchFamily="18" charset="0"/>
                <a:cs typeface="Times New Roman" panose="02020603050405020304" pitchFamily="18" charset="0"/>
              </a:rPr>
              <a:t>Motivation</a:t>
            </a:r>
            <a:endParaRPr kumimoji="1" lang="zh-CN" altLang="en-US" sz="3200" dirty="0"/>
          </a:p>
        </p:txBody>
      </p:sp>
      <p:sp>
        <p:nvSpPr>
          <p:cNvPr id="3" name="内容占位符 2"/>
          <p:cNvSpPr>
            <a:spLocks noGrp="1"/>
          </p:cNvSpPr>
          <p:nvPr>
            <p:ph idx="1"/>
          </p:nvPr>
        </p:nvSpPr>
        <p:spPr/>
        <p:txBody>
          <a:bodyPr/>
          <a:lstStyle/>
          <a:p>
            <a:pPr marL="0" indent="0">
              <a:buNone/>
            </a:pPr>
            <a:r>
              <a:rPr lang="en-GB" altLang="zh-CN" sz="2400" dirty="0">
                <a:latin typeface="Times New Roman" panose="02020603050405020304" pitchFamily="18" charset="0"/>
                <a:cs typeface="Times New Roman" panose="02020603050405020304" pitchFamily="18" charset="0"/>
              </a:rPr>
              <a:t>high-quality word vectors:</a:t>
            </a:r>
            <a:endParaRPr lang="en-GB" altLang="zh-CN" sz="2400" dirty="0">
              <a:latin typeface="Times New Roman" panose="02020603050405020304" pitchFamily="18" charset="0"/>
              <a:cs typeface="Times New Roman" panose="02020603050405020304" pitchFamily="18" charset="0"/>
            </a:endParaRPr>
          </a:p>
          <a:p>
            <a:pPr>
              <a:buFontTx/>
              <a:buChar char="-"/>
            </a:pPr>
            <a:r>
              <a:rPr lang="en-GB" altLang="zh-CN" sz="2400" dirty="0">
                <a:latin typeface="Times New Roman" panose="02020603050405020304" pitchFamily="18" charset="0"/>
                <a:cs typeface="Times New Roman" panose="02020603050405020304" pitchFamily="18" charset="0"/>
              </a:rPr>
              <a:t>Multiple degrees of similarity (e.g. syntactic and semantic regularities)</a:t>
            </a:r>
            <a:endParaRPr lang="en-GB" altLang="zh-CN" sz="24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word endings</a:t>
            </a:r>
            <a:r>
              <a:rPr lang="en-US" altLang="zh-CN" sz="2000" dirty="0">
                <a:latin typeface="Times New Roman" panose="02020603050405020304" pitchFamily="18" charset="0"/>
                <a:cs typeface="Times New Roman" panose="02020603050405020304" pitchFamily="18" charset="0"/>
              </a:rPr>
              <a:t>(none: -ness, -</a:t>
            </a:r>
            <a:r>
              <a:rPr lang="en-US" altLang="zh-CN" sz="2000" dirty="0" err="1">
                <a:latin typeface="Times New Roman" panose="02020603050405020304" pitchFamily="18" charset="0"/>
                <a:cs typeface="Times New Roman" panose="02020603050405020304" pitchFamily="18" charset="0"/>
              </a:rPr>
              <a:t>tion</a:t>
            </a:r>
            <a:r>
              <a:rPr lang="en-US" altLang="zh-CN" sz="2000" dirty="0">
                <a:latin typeface="Times New Roman" panose="02020603050405020304" pitchFamily="18" charset="0"/>
                <a:cs typeface="Times New Roman" panose="02020603050405020304" pitchFamily="18" charset="0"/>
              </a:rPr>
              <a:t>)</a:t>
            </a:r>
            <a:endParaRPr lang="en-GB" altLang="zh-CN" sz="20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Meaning</a:t>
            </a:r>
            <a:endParaRPr lang="en-GB" altLang="zh-CN" sz="20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linear regularities vector(King) - vector(Man) + vector(Woman) = vector(Queen)</a:t>
            </a:r>
            <a:endParaRPr lang="en-GB" altLang="zh-CN" sz="2000" dirty="0">
              <a:latin typeface="Times New Roman" panose="02020603050405020304" pitchFamily="18" charset="0"/>
              <a:cs typeface="Times New Roman" panose="02020603050405020304" pitchFamily="18" charset="0"/>
            </a:endParaRPr>
          </a:p>
          <a:p>
            <a:pPr>
              <a:buFontTx/>
              <a:buChar char="-"/>
            </a:pPr>
            <a:r>
              <a:rPr lang="en-GB" altLang="zh-CN" sz="2400" dirty="0">
                <a:latin typeface="Times New Roman" panose="02020603050405020304" pitchFamily="18" charset="0"/>
                <a:cs typeface="Times New Roman" panose="02020603050405020304" pitchFamily="18" charset="0"/>
              </a:rPr>
              <a:t>Less computational complexity </a:t>
            </a:r>
            <a:endParaRPr lang="en-GB" altLang="zh-CN" sz="2400" dirty="0">
              <a:latin typeface="Times New Roman" panose="02020603050405020304" pitchFamily="18" charset="0"/>
              <a:cs typeface="Times New Roman" panose="02020603050405020304" pitchFamily="18" charset="0"/>
            </a:endParaRPr>
          </a:p>
          <a:p>
            <a:pPr>
              <a:buFontTx/>
              <a:buChar char="-"/>
            </a:pPr>
            <a:r>
              <a:rPr lang="en-GB" altLang="zh-CN" sz="2400" dirty="0">
                <a:latin typeface="Times New Roman" panose="02020603050405020304" pitchFamily="18" charset="0"/>
                <a:cs typeface="Times New Roman" panose="02020603050405020304" pitchFamily="18" charset="0"/>
              </a:rPr>
              <a:t>Better performance(for some tasks)</a:t>
            </a:r>
            <a:endParaRPr lang="en-GB" altLang="zh-CN" sz="2400" dirty="0">
              <a:latin typeface="Times New Roman" panose="02020603050405020304" pitchFamily="18" charset="0"/>
              <a:cs typeface="Times New Roman" panose="02020603050405020304" pitchFamily="18" charset="0"/>
            </a:endParaRPr>
          </a:p>
          <a:p>
            <a:pPr>
              <a:buFontTx/>
              <a:buChar char="-"/>
            </a:pPr>
            <a:endParaRPr lang="en-GB" altLang="zh-CN" sz="24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1"/>
          <a:srcRect l="22414" t="27893" r="22586" b="29962"/>
          <a:stretch>
            <a:fillRect/>
          </a:stretch>
        </p:blipFill>
        <p:spPr>
          <a:xfrm>
            <a:off x="5486400" y="3689131"/>
            <a:ext cx="6705600" cy="289034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Model Architectures </a:t>
            </a:r>
            <a:endParaRPr kumimoji="1" lang="zh-CN" altLang="en-US" sz="32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829300" y="2222897"/>
            <a:ext cx="6262048" cy="3426789"/>
          </a:xfrm>
          <a:prstGeom prst="rect">
            <a:avLst/>
          </a:prstGeom>
        </p:spPr>
      </p:pic>
      <p:sp>
        <p:nvSpPr>
          <p:cNvPr id="3" name="内容占位符 2"/>
          <p:cNvSpPr>
            <a:spLocks noGrp="1"/>
          </p:cNvSpPr>
          <p:nvPr>
            <p:ph idx="1"/>
          </p:nvPr>
        </p:nvSpPr>
        <p:spPr>
          <a:xfrm>
            <a:off x="838200" y="1828799"/>
            <a:ext cx="9416143" cy="4348163"/>
          </a:xfrm>
        </p:spPr>
        <p:txBody>
          <a:bodyPr>
            <a:normAutofit lnSpcReduction="10000"/>
          </a:bodyPr>
          <a:lstStyle/>
          <a:p>
            <a:pPr marL="0" indent="0">
              <a:buNone/>
            </a:pPr>
            <a:r>
              <a:rPr lang="en-GB" altLang="zh-CN" sz="2400" b="1" dirty="0">
                <a:latin typeface="Times New Roman" panose="02020603050405020304" pitchFamily="18" charset="0"/>
                <a:cs typeface="Times New Roman" panose="02020603050405020304" pitchFamily="18" charset="0"/>
              </a:rPr>
              <a:t>Continuous Bag-of-Word Model (CBOW Model)</a:t>
            </a:r>
            <a:endParaRPr lang="en-GB" altLang="zh-CN" sz="2400" b="1" dirty="0">
              <a:latin typeface="Times New Roman" panose="02020603050405020304" pitchFamily="18" charset="0"/>
              <a:cs typeface="Times New Roman" panose="02020603050405020304" pitchFamily="18" charset="0"/>
            </a:endParaRPr>
          </a:p>
          <a:p>
            <a:pPr marL="0" indent="0">
              <a:buNone/>
            </a:pPr>
            <a:r>
              <a:rPr lang="en-GB" altLang="zh-CN" sz="2400" dirty="0">
                <a:latin typeface="Times New Roman" panose="02020603050405020304" pitchFamily="18" charset="0"/>
                <a:cs typeface="Times New Roman" panose="02020603050405020304" pitchFamily="18" charset="0"/>
              </a:rPr>
              <a:t>Case 1: One-word context</a:t>
            </a:r>
            <a:endParaRPr lang="en-GB" altLang="zh-CN" sz="24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predict one target word given one context word </a:t>
            </a:r>
            <a:endParaRPr lang="en-GB" altLang="zh-CN" sz="2000" dirty="0">
              <a:latin typeface="Times New Roman" panose="02020603050405020304" pitchFamily="18" charset="0"/>
              <a:cs typeface="Times New Roman" panose="02020603050405020304" pitchFamily="18" charset="0"/>
            </a:endParaRPr>
          </a:p>
          <a:p>
            <a:pPr>
              <a:buFontTx/>
              <a:buChar char="-"/>
            </a:pPr>
            <a:endParaRPr lang="en-GB" altLang="zh-CN" sz="2400" dirty="0">
              <a:latin typeface="Times New Roman" panose="02020603050405020304" pitchFamily="18" charset="0"/>
              <a:cs typeface="Times New Roman" panose="02020603050405020304" pitchFamily="18" charset="0"/>
            </a:endParaRPr>
          </a:p>
          <a:p>
            <a:pPr marL="0" indent="0">
              <a:buNone/>
            </a:pPr>
            <a:r>
              <a:rPr lang="en-GB" altLang="zh-CN" sz="2000" dirty="0">
                <a:latin typeface="Times New Roman" panose="02020603050405020304" pitchFamily="18" charset="0"/>
                <a:cs typeface="Times New Roman" panose="02020603050405020304" pitchFamily="18" charset="0"/>
              </a:rPr>
              <a:t>Note:</a:t>
            </a:r>
            <a:endParaRPr lang="en-GB" altLang="zh-CN" sz="2000" dirty="0">
              <a:latin typeface="Times New Roman" panose="02020603050405020304" pitchFamily="18" charset="0"/>
              <a:cs typeface="Times New Roman" panose="02020603050405020304" pitchFamily="18" charset="0"/>
            </a:endParaRPr>
          </a:p>
          <a:p>
            <a:pPr marL="0" indent="0">
              <a:buNone/>
            </a:pPr>
            <a:r>
              <a:rPr lang="en-GB" altLang="zh-CN" sz="2000" dirty="0">
                <a:latin typeface="Times New Roman" panose="02020603050405020304" pitchFamily="18" charset="0"/>
                <a:cs typeface="Times New Roman" panose="02020603050405020304" pitchFamily="18" charset="0"/>
              </a:rPr>
              <a:t>- hidden layer units: linear activation function</a:t>
            </a:r>
            <a:endParaRPr lang="en-GB" altLang="zh-CN" sz="20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i.e., directly passing its weighted sum </a:t>
            </a:r>
            <a:endParaRPr lang="en-GB" altLang="zh-CN" sz="2000" dirty="0">
              <a:latin typeface="Times New Roman" panose="02020603050405020304" pitchFamily="18" charset="0"/>
              <a:cs typeface="Times New Roman" panose="02020603050405020304" pitchFamily="18" charset="0"/>
            </a:endParaRPr>
          </a:p>
          <a:p>
            <a:pPr marL="457200" lvl="1" indent="0">
              <a:buNone/>
            </a:pPr>
            <a:r>
              <a:rPr lang="en-GB" altLang="zh-CN" sz="2000" dirty="0">
                <a:latin typeface="Times New Roman" panose="02020603050405020304" pitchFamily="18" charset="0"/>
                <a:cs typeface="Times New Roman" panose="02020603050405020304" pitchFamily="18" charset="0"/>
              </a:rPr>
              <a:t>    of inputs to the next layer</a:t>
            </a:r>
            <a:endParaRPr lang="en-GB" altLang="zh-CN" sz="20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Different from feedforward NNLM(non-linear)</a:t>
            </a:r>
            <a:endParaRPr lang="en-GB" altLang="zh-CN" sz="2000" dirty="0">
              <a:latin typeface="Times New Roman" panose="02020603050405020304" pitchFamily="18" charset="0"/>
              <a:cs typeface="Times New Roman" panose="02020603050405020304" pitchFamily="18" charset="0"/>
            </a:endParaRPr>
          </a:p>
          <a:p>
            <a:pPr>
              <a:buFontTx/>
              <a:buChar char="-"/>
            </a:pPr>
            <a:endParaRPr lang="en-GB" altLang="zh-CN" sz="2400" dirty="0">
              <a:latin typeface="Times New Roman" panose="02020603050405020304" pitchFamily="18" charset="0"/>
              <a:cs typeface="Times New Roman" panose="02020603050405020304" pitchFamily="18" charset="0"/>
            </a:endParaRPr>
          </a:p>
          <a:p>
            <a:pPr marL="0" indent="0">
              <a:buNone/>
            </a:pPr>
            <a:r>
              <a:rPr lang="en-GB" altLang="zh-CN" dirty="0"/>
              <a:t> </a:t>
            </a:r>
            <a:endParaRPr lang="en-GB" altLang="zh-CN" dirty="0"/>
          </a:p>
          <a:p>
            <a:pPr marL="0" indent="0">
              <a:buNone/>
            </a:pPr>
            <a:endParaRPr lang="en-GB"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Model Architectures </a:t>
            </a:r>
            <a:endParaRPr kumimoji="1" lang="zh-CN" altLang="en-US" sz="32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829300" y="2222897"/>
            <a:ext cx="6262048" cy="3426789"/>
          </a:xfrm>
          <a:prstGeom prst="rect">
            <a:avLst/>
          </a:prstGeom>
        </p:spPr>
      </p:pic>
      <p:sp>
        <p:nvSpPr>
          <p:cNvPr id="3" name="内容占位符 2"/>
          <p:cNvSpPr>
            <a:spLocks noGrp="1"/>
          </p:cNvSpPr>
          <p:nvPr>
            <p:ph idx="1"/>
          </p:nvPr>
        </p:nvSpPr>
        <p:spPr>
          <a:xfrm>
            <a:off x="838200" y="1828799"/>
            <a:ext cx="9416143" cy="4348163"/>
          </a:xfrm>
        </p:spPr>
        <p:txBody>
          <a:bodyPr>
            <a:normAutofit fontScale="92500" lnSpcReduction="20000"/>
          </a:bodyPr>
          <a:lstStyle/>
          <a:p>
            <a:pPr marL="0" indent="0">
              <a:buNone/>
            </a:pPr>
            <a:r>
              <a:rPr lang="en-GB" altLang="zh-CN" sz="2400" b="1" dirty="0">
                <a:latin typeface="Times New Roman" panose="02020603050405020304" pitchFamily="18" charset="0"/>
                <a:cs typeface="Times New Roman" panose="02020603050405020304" pitchFamily="18" charset="0"/>
              </a:rPr>
              <a:t>Continuous Bag-of-Word Model (CBOW Model)</a:t>
            </a:r>
            <a:endParaRPr lang="en-GB" altLang="zh-CN" sz="2400" b="1" dirty="0">
              <a:latin typeface="Times New Roman" panose="02020603050405020304" pitchFamily="18" charset="0"/>
              <a:cs typeface="Times New Roman" panose="02020603050405020304" pitchFamily="18" charset="0"/>
            </a:endParaRPr>
          </a:p>
          <a:p>
            <a:pPr marL="0" indent="0">
              <a:buNone/>
            </a:pPr>
            <a:r>
              <a:rPr lang="en-GB" altLang="zh-CN" sz="2400" dirty="0">
                <a:latin typeface="Times New Roman" panose="02020603050405020304" pitchFamily="18" charset="0"/>
                <a:cs typeface="Times New Roman" panose="02020603050405020304" pitchFamily="18" charset="0"/>
              </a:rPr>
              <a:t>Case 1: One-word context</a:t>
            </a:r>
            <a:endParaRPr lang="en-GB" altLang="zh-CN" sz="2400" dirty="0">
              <a:latin typeface="Times New Roman" panose="02020603050405020304" pitchFamily="18" charset="0"/>
              <a:cs typeface="Times New Roman" panose="02020603050405020304" pitchFamily="18" charset="0"/>
            </a:endParaRPr>
          </a:p>
          <a:p>
            <a:pPr marL="0" indent="0">
              <a:buNone/>
            </a:pPr>
            <a:r>
              <a:rPr lang="en-GB" altLang="zh-CN" sz="2400" dirty="0">
                <a:latin typeface="Times New Roman" panose="02020603050405020304" pitchFamily="18" charset="0"/>
                <a:cs typeface="Times New Roman" panose="02020603050405020304" pitchFamily="18" charset="0"/>
              </a:rPr>
              <a:t>                                               </a:t>
            </a:r>
            <a:endParaRPr lang="en-GB" altLang="zh-CN" sz="24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marL="0" indent="0">
              <a:buNone/>
            </a:pPr>
            <a:r>
              <a:rPr lang="en-GB" altLang="zh-CN" sz="2000" dirty="0">
                <a:latin typeface="Times New Roman" panose="02020603050405020304" pitchFamily="18" charset="0"/>
                <a:cs typeface="Times New Roman" panose="02020603050405020304" pitchFamily="18" charset="0"/>
              </a:rPr>
              <a:t>Note:        here is called “Input vector”</a:t>
            </a:r>
            <a:endParaRPr lang="en-GB" altLang="zh-CN" sz="2000" dirty="0">
              <a:latin typeface="Times New Roman" panose="02020603050405020304" pitchFamily="18" charset="0"/>
              <a:cs typeface="Times New Roman" panose="02020603050405020304" pitchFamily="18" charset="0"/>
            </a:endParaRPr>
          </a:p>
          <a:p>
            <a:pPr marL="0" indent="0">
              <a:buNone/>
            </a:pPr>
            <a:r>
              <a:rPr lang="en-GB" altLang="zh-CN" sz="2000" dirty="0">
                <a:latin typeface="Times New Roman" panose="02020603050405020304" pitchFamily="18" charset="0"/>
                <a:cs typeface="Times New Roman" panose="02020603050405020304" pitchFamily="18" charset="0"/>
              </a:rPr>
              <a:t>                 here is called “Output vector”</a:t>
            </a: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marL="0" indent="0">
              <a:buNone/>
            </a:pPr>
            <a:r>
              <a:rPr lang="en-GB" altLang="zh-CN" dirty="0"/>
              <a:t> </a:t>
            </a:r>
            <a:endParaRPr lang="en-GB" altLang="zh-CN" dirty="0"/>
          </a:p>
          <a:p>
            <a:pPr marL="0" indent="0">
              <a:buNone/>
            </a:pPr>
            <a:endParaRPr lang="en-GB" altLang="zh-CN" dirty="0"/>
          </a:p>
        </p:txBody>
      </p:sp>
      <p:pic>
        <p:nvPicPr>
          <p:cNvPr id="5" name="图片 4"/>
          <p:cNvPicPr>
            <a:picLocks noChangeAspect="1"/>
          </p:cNvPicPr>
          <p:nvPr/>
        </p:nvPicPr>
        <p:blipFill>
          <a:blip r:embed="rId2"/>
          <a:stretch>
            <a:fillRect/>
          </a:stretch>
        </p:blipFill>
        <p:spPr>
          <a:xfrm>
            <a:off x="1154362" y="2813599"/>
            <a:ext cx="2685143" cy="476396"/>
          </a:xfrm>
          <a:prstGeom prst="rect">
            <a:avLst/>
          </a:prstGeom>
        </p:spPr>
      </p:pic>
      <p:pic>
        <p:nvPicPr>
          <p:cNvPr id="6" name="图片 5"/>
          <p:cNvPicPr>
            <a:picLocks noChangeAspect="1"/>
          </p:cNvPicPr>
          <p:nvPr/>
        </p:nvPicPr>
        <p:blipFill rotWithShape="1">
          <a:blip r:embed="rId3"/>
          <a:srcRect l="25490" b="-19985"/>
          <a:stretch>
            <a:fillRect/>
          </a:stretch>
        </p:blipFill>
        <p:spPr>
          <a:xfrm>
            <a:off x="1189263" y="3206329"/>
            <a:ext cx="2144487" cy="612682"/>
          </a:xfrm>
          <a:prstGeom prst="rect">
            <a:avLst/>
          </a:prstGeom>
        </p:spPr>
      </p:pic>
      <p:pic>
        <p:nvPicPr>
          <p:cNvPr id="7" name="图片 6"/>
          <p:cNvPicPr>
            <a:picLocks noChangeAspect="1"/>
          </p:cNvPicPr>
          <p:nvPr/>
        </p:nvPicPr>
        <p:blipFill rotWithShape="1">
          <a:blip r:embed="rId4"/>
          <a:srcRect r="7225"/>
          <a:stretch>
            <a:fillRect/>
          </a:stretch>
        </p:blipFill>
        <p:spPr>
          <a:xfrm>
            <a:off x="1063485" y="3650781"/>
            <a:ext cx="3160172" cy="696489"/>
          </a:xfrm>
          <a:prstGeom prst="rect">
            <a:avLst/>
          </a:prstGeom>
        </p:spPr>
      </p:pic>
      <p:pic>
        <p:nvPicPr>
          <p:cNvPr id="8" name="图片 7"/>
          <p:cNvPicPr>
            <a:picLocks noChangeAspect="1"/>
          </p:cNvPicPr>
          <p:nvPr/>
        </p:nvPicPr>
        <p:blipFill>
          <a:blip r:embed="rId5"/>
          <a:stretch>
            <a:fillRect/>
          </a:stretch>
        </p:blipFill>
        <p:spPr>
          <a:xfrm>
            <a:off x="926256" y="5571811"/>
            <a:ext cx="3434630" cy="951765"/>
          </a:xfrm>
          <a:prstGeom prst="rect">
            <a:avLst/>
          </a:prstGeom>
        </p:spPr>
      </p:pic>
      <p:pic>
        <p:nvPicPr>
          <p:cNvPr id="9" name="图片 8"/>
          <p:cNvPicPr>
            <a:picLocks noChangeAspect="1"/>
          </p:cNvPicPr>
          <p:nvPr/>
        </p:nvPicPr>
        <p:blipFill>
          <a:blip r:embed="rId6"/>
          <a:stretch>
            <a:fillRect/>
          </a:stretch>
        </p:blipFill>
        <p:spPr>
          <a:xfrm>
            <a:off x="1495878" y="4641557"/>
            <a:ext cx="425148" cy="370290"/>
          </a:xfrm>
          <a:prstGeom prst="rect">
            <a:avLst/>
          </a:prstGeom>
        </p:spPr>
      </p:pic>
      <p:pic>
        <p:nvPicPr>
          <p:cNvPr id="10" name="图片 9"/>
          <p:cNvPicPr>
            <a:picLocks noChangeAspect="1"/>
          </p:cNvPicPr>
          <p:nvPr/>
        </p:nvPicPr>
        <p:blipFill>
          <a:blip r:embed="rId7"/>
          <a:stretch>
            <a:fillRect/>
          </a:stretch>
        </p:blipFill>
        <p:spPr>
          <a:xfrm>
            <a:off x="1495878" y="4971349"/>
            <a:ext cx="393700" cy="3429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Model Architectures </a:t>
            </a:r>
            <a:endParaRPr kumimoji="1" lang="zh-CN" altLang="en-US" sz="32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836908" y="2289344"/>
            <a:ext cx="6262048" cy="3426789"/>
          </a:xfrm>
          <a:prstGeom prst="rect">
            <a:avLst/>
          </a:prstGeom>
        </p:spPr>
      </p:pic>
      <p:sp>
        <p:nvSpPr>
          <p:cNvPr id="3" name="内容占位符 2"/>
          <p:cNvSpPr>
            <a:spLocks noGrp="1"/>
          </p:cNvSpPr>
          <p:nvPr>
            <p:ph idx="1"/>
          </p:nvPr>
        </p:nvSpPr>
        <p:spPr>
          <a:xfrm>
            <a:off x="838200" y="1828799"/>
            <a:ext cx="9416143" cy="4348163"/>
          </a:xfrm>
        </p:spPr>
        <p:txBody>
          <a:bodyPr>
            <a:normAutofit/>
          </a:bodyPr>
          <a:lstStyle/>
          <a:p>
            <a:pPr marL="0" indent="0">
              <a:buNone/>
            </a:pPr>
            <a:r>
              <a:rPr lang="en-GB" altLang="zh-CN" sz="2400" b="1" dirty="0">
                <a:latin typeface="Times New Roman" panose="02020603050405020304" pitchFamily="18" charset="0"/>
                <a:cs typeface="Times New Roman" panose="02020603050405020304" pitchFamily="18" charset="0"/>
              </a:rPr>
              <a:t>Continuous Bag-of-Word Model (CBOW Model)</a:t>
            </a:r>
            <a:endParaRPr lang="en-GB" altLang="zh-CN" sz="2400" b="1" dirty="0">
              <a:latin typeface="Times New Roman" panose="02020603050405020304" pitchFamily="18" charset="0"/>
              <a:cs typeface="Times New Roman" panose="02020603050405020304" pitchFamily="18" charset="0"/>
            </a:endParaRPr>
          </a:p>
          <a:p>
            <a:pPr marL="0" indent="0">
              <a:buNone/>
            </a:pPr>
            <a:r>
              <a:rPr lang="en-GB" altLang="zh-CN" sz="2400" dirty="0">
                <a:latin typeface="Times New Roman" panose="02020603050405020304" pitchFamily="18" charset="0"/>
                <a:cs typeface="Times New Roman" panose="02020603050405020304" pitchFamily="18" charset="0"/>
              </a:rPr>
              <a:t>Case 1: One-word context</a:t>
            </a:r>
            <a:endParaRPr lang="en-GB" altLang="zh-CN" sz="24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Training objective: maximize </a:t>
            </a:r>
            <a:endParaRPr lang="en-GB" altLang="zh-CN" sz="2000"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Loss function:</a:t>
            </a:r>
            <a:endParaRPr lang="en-GB" altLang="zh-CN" sz="2000"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Update equation (hidden → output weights) </a:t>
            </a: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000"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Update equation (input → hidden weights)</a:t>
            </a:r>
            <a:br>
              <a:rPr lang="en-GB" altLang="zh-CN" sz="2000" dirty="0">
                <a:latin typeface="Times New Roman" panose="02020603050405020304" pitchFamily="18" charset="0"/>
                <a:cs typeface="Times New Roman" panose="02020603050405020304" pitchFamily="18" charset="0"/>
              </a:rPr>
            </a:br>
            <a:endParaRPr lang="en-GB" altLang="zh-CN"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4302021" y="3137128"/>
            <a:ext cx="1066800" cy="457200"/>
          </a:xfrm>
          <a:prstGeom prst="rect">
            <a:avLst/>
          </a:prstGeom>
        </p:spPr>
      </p:pic>
      <p:pic>
        <p:nvPicPr>
          <p:cNvPr id="7" name="图片 6"/>
          <p:cNvPicPr>
            <a:picLocks noChangeAspect="1"/>
          </p:cNvPicPr>
          <p:nvPr/>
        </p:nvPicPr>
        <p:blipFill>
          <a:blip r:embed="rId3"/>
          <a:stretch>
            <a:fillRect/>
          </a:stretch>
        </p:blipFill>
        <p:spPr>
          <a:xfrm>
            <a:off x="2807390" y="3574963"/>
            <a:ext cx="2311400" cy="393700"/>
          </a:xfrm>
          <a:prstGeom prst="rect">
            <a:avLst/>
          </a:prstGeom>
        </p:spPr>
      </p:pic>
      <p:pic>
        <p:nvPicPr>
          <p:cNvPr id="8" name="图片 7"/>
          <p:cNvPicPr>
            <a:picLocks noChangeAspect="1"/>
          </p:cNvPicPr>
          <p:nvPr/>
        </p:nvPicPr>
        <p:blipFill>
          <a:blip r:embed="rId4"/>
          <a:stretch>
            <a:fillRect/>
          </a:stretch>
        </p:blipFill>
        <p:spPr>
          <a:xfrm>
            <a:off x="1128486" y="4429208"/>
            <a:ext cx="5469165" cy="412767"/>
          </a:xfrm>
          <a:prstGeom prst="rect">
            <a:avLst/>
          </a:prstGeom>
        </p:spPr>
      </p:pic>
      <p:pic>
        <p:nvPicPr>
          <p:cNvPr id="9" name="图片 8"/>
          <p:cNvPicPr>
            <a:picLocks noChangeAspect="1"/>
          </p:cNvPicPr>
          <p:nvPr/>
        </p:nvPicPr>
        <p:blipFill>
          <a:blip r:embed="rId5"/>
          <a:stretch>
            <a:fillRect/>
          </a:stretch>
        </p:blipFill>
        <p:spPr>
          <a:xfrm>
            <a:off x="1158254" y="5302520"/>
            <a:ext cx="2572657" cy="430770"/>
          </a:xfrm>
          <a:prstGeom prst="rect">
            <a:avLst/>
          </a:prstGeom>
        </p:spPr>
      </p:pic>
      <p:pic>
        <p:nvPicPr>
          <p:cNvPr id="10" name="图片 9"/>
          <p:cNvPicPr>
            <a:picLocks noChangeAspect="1"/>
          </p:cNvPicPr>
          <p:nvPr/>
        </p:nvPicPr>
        <p:blipFill>
          <a:blip r:embed="rId6"/>
          <a:stretch>
            <a:fillRect/>
          </a:stretch>
        </p:blipFill>
        <p:spPr>
          <a:xfrm>
            <a:off x="4011075" y="5185618"/>
            <a:ext cx="1648691" cy="647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Model Architectures </a:t>
            </a:r>
            <a:endParaRPr kumimoji="1" lang="zh-CN" altLang="en-US" sz="32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1"/>
          <a:srcRect t="1861"/>
          <a:stretch>
            <a:fillRect/>
          </a:stretch>
        </p:blipFill>
        <p:spPr>
          <a:xfrm>
            <a:off x="7671706" y="903514"/>
            <a:ext cx="4055918" cy="5589361"/>
          </a:xfrm>
          <a:prstGeom prst="rect">
            <a:avLst/>
          </a:prstGeom>
        </p:spPr>
      </p:pic>
      <p:sp>
        <p:nvSpPr>
          <p:cNvPr id="3" name="内容占位符 2"/>
          <p:cNvSpPr>
            <a:spLocks noGrp="1"/>
          </p:cNvSpPr>
          <p:nvPr>
            <p:ph idx="1"/>
          </p:nvPr>
        </p:nvSpPr>
        <p:spPr>
          <a:xfrm>
            <a:off x="838200" y="1828799"/>
            <a:ext cx="9416143" cy="4348163"/>
          </a:xfrm>
        </p:spPr>
        <p:txBody>
          <a:bodyPr/>
          <a:lstStyle/>
          <a:p>
            <a:pPr marL="0" indent="0">
              <a:buNone/>
            </a:pPr>
            <a:r>
              <a:rPr lang="en-GB" altLang="zh-CN" sz="2400" b="1" dirty="0">
                <a:latin typeface="Times New Roman" panose="02020603050405020304" pitchFamily="18" charset="0"/>
                <a:cs typeface="Times New Roman" panose="02020603050405020304" pitchFamily="18" charset="0"/>
              </a:rPr>
              <a:t>Continuous Bag-of-Word Model (CBOW Model)</a:t>
            </a:r>
            <a:endParaRPr lang="en-GB" altLang="zh-CN" sz="2400" b="1" dirty="0">
              <a:latin typeface="Times New Roman" panose="02020603050405020304" pitchFamily="18" charset="0"/>
              <a:cs typeface="Times New Roman" panose="02020603050405020304" pitchFamily="18" charset="0"/>
            </a:endParaRPr>
          </a:p>
          <a:p>
            <a:pPr marL="0" indent="0">
              <a:buNone/>
            </a:pPr>
            <a:r>
              <a:rPr lang="en-GB" altLang="zh-CN" sz="2400" dirty="0">
                <a:latin typeface="Times New Roman" panose="02020603050405020304" pitchFamily="18" charset="0"/>
                <a:cs typeface="Times New Roman" panose="02020603050405020304" pitchFamily="18" charset="0"/>
              </a:rPr>
              <a:t>Case 2: Multi-word context</a:t>
            </a:r>
            <a:endParaRPr lang="en-GB" altLang="zh-CN" sz="24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predict one target word given several context words</a:t>
            </a:r>
            <a:endParaRPr lang="en-GB" altLang="zh-CN" sz="2000" dirty="0">
              <a:latin typeface="Times New Roman" panose="02020603050405020304" pitchFamily="18" charset="0"/>
              <a:cs typeface="Times New Roman" panose="02020603050405020304" pitchFamily="18" charset="0"/>
            </a:endParaRPr>
          </a:p>
          <a:p>
            <a:pPr>
              <a:buFontTx/>
              <a:buChar char="-"/>
            </a:pPr>
            <a:endParaRPr lang="en-GB" altLang="zh-CN" sz="2400" dirty="0">
              <a:latin typeface="Times New Roman" panose="02020603050405020304" pitchFamily="18" charset="0"/>
              <a:cs typeface="Times New Roman" panose="02020603050405020304" pitchFamily="18" charset="0"/>
            </a:endParaRPr>
          </a:p>
          <a:p>
            <a:pPr marL="0" indent="0">
              <a:buNone/>
            </a:pPr>
            <a:r>
              <a:rPr lang="en-GB" altLang="zh-CN" sz="2000" dirty="0">
                <a:latin typeface="Times New Roman" panose="02020603050405020304" pitchFamily="18" charset="0"/>
                <a:cs typeface="Times New Roman" panose="02020603050405020304" pitchFamily="18" charset="0"/>
              </a:rPr>
              <a:t>Note: </a:t>
            </a:r>
            <a:endParaRPr lang="en-GB" altLang="zh-CN" sz="2000"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Weight matrix is shared for all input words</a:t>
            </a:r>
            <a:endParaRPr lang="en-GB" altLang="zh-CN" sz="20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the weight matrix between the input and the projection layer</a:t>
            </a:r>
            <a:endParaRPr lang="en-GB" altLang="zh-CN" sz="2000" dirty="0">
              <a:latin typeface="Times New Roman" panose="02020603050405020304" pitchFamily="18" charset="0"/>
              <a:cs typeface="Times New Roman" panose="02020603050405020304" pitchFamily="18" charset="0"/>
            </a:endParaRPr>
          </a:p>
          <a:p>
            <a:pPr marL="457200" lvl="1" indent="0">
              <a:buNone/>
            </a:pPr>
            <a:r>
              <a:rPr lang="en-GB" altLang="zh-CN" sz="2000" dirty="0">
                <a:latin typeface="Times New Roman" panose="02020603050405020304" pitchFamily="18" charset="0"/>
                <a:cs typeface="Times New Roman" panose="02020603050405020304" pitchFamily="18" charset="0"/>
              </a:rPr>
              <a:t>    is shared for all word positions </a:t>
            </a:r>
            <a:endParaRPr lang="en-GB" altLang="zh-CN" sz="2000" dirty="0">
              <a:latin typeface="Times New Roman" panose="02020603050405020304" pitchFamily="18" charset="0"/>
              <a:cs typeface="Times New Roman" panose="02020603050405020304" pitchFamily="18" charset="0"/>
            </a:endParaRPr>
          </a:p>
          <a:p>
            <a:pPr>
              <a:buFontTx/>
              <a:buChar char="-"/>
            </a:pPr>
            <a:endParaRPr lang="en-GB" altLang="zh-CN" sz="2400" dirty="0">
              <a:latin typeface="Times New Roman" panose="02020603050405020304" pitchFamily="18" charset="0"/>
              <a:cs typeface="Times New Roman" panose="02020603050405020304" pitchFamily="18" charset="0"/>
            </a:endParaRPr>
          </a:p>
          <a:p>
            <a:pPr marL="0" indent="0">
              <a:buNone/>
            </a:pPr>
            <a:r>
              <a:rPr lang="en-GB" altLang="zh-CN" dirty="0"/>
              <a:t> </a:t>
            </a:r>
            <a:endParaRPr lang="en-GB" altLang="zh-CN" dirty="0"/>
          </a:p>
          <a:p>
            <a:pPr marL="0" indent="0">
              <a:buNone/>
            </a:pPr>
            <a:endParaRPr lang="en-GB"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Model Architectures </a:t>
            </a:r>
            <a:endParaRPr kumimoji="1" lang="zh-CN" altLang="en-US" sz="32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1"/>
          <a:srcRect t="1861"/>
          <a:stretch>
            <a:fillRect/>
          </a:stretch>
        </p:blipFill>
        <p:spPr>
          <a:xfrm>
            <a:off x="7671706" y="903514"/>
            <a:ext cx="4055918" cy="5589361"/>
          </a:xfrm>
          <a:prstGeom prst="rect">
            <a:avLst/>
          </a:prstGeom>
        </p:spPr>
      </p:pic>
      <p:sp>
        <p:nvSpPr>
          <p:cNvPr id="3" name="内容占位符 2"/>
          <p:cNvSpPr>
            <a:spLocks noGrp="1"/>
          </p:cNvSpPr>
          <p:nvPr>
            <p:ph idx="1"/>
          </p:nvPr>
        </p:nvSpPr>
        <p:spPr>
          <a:xfrm>
            <a:off x="838200" y="1828799"/>
            <a:ext cx="9416143" cy="4348163"/>
          </a:xfrm>
        </p:spPr>
        <p:txBody>
          <a:bodyPr/>
          <a:lstStyle/>
          <a:p>
            <a:pPr marL="0" indent="0">
              <a:buNone/>
            </a:pPr>
            <a:r>
              <a:rPr lang="en-GB" altLang="zh-CN" sz="2400" b="1" dirty="0">
                <a:latin typeface="Times New Roman" panose="02020603050405020304" pitchFamily="18" charset="0"/>
                <a:cs typeface="Times New Roman" panose="02020603050405020304" pitchFamily="18" charset="0"/>
              </a:rPr>
              <a:t>Continuous Bag-of-Word Model (CBOW Model)</a:t>
            </a:r>
            <a:endParaRPr lang="en-GB" altLang="zh-CN" sz="2400" b="1" dirty="0">
              <a:latin typeface="Times New Roman" panose="02020603050405020304" pitchFamily="18" charset="0"/>
              <a:cs typeface="Times New Roman" panose="02020603050405020304" pitchFamily="18" charset="0"/>
            </a:endParaRPr>
          </a:p>
          <a:p>
            <a:pPr marL="0" indent="0">
              <a:buNone/>
            </a:pPr>
            <a:r>
              <a:rPr lang="en-GB" altLang="zh-CN" sz="2400" dirty="0">
                <a:latin typeface="Times New Roman" panose="02020603050405020304" pitchFamily="18" charset="0"/>
                <a:cs typeface="Times New Roman" panose="02020603050405020304" pitchFamily="18" charset="0"/>
              </a:rPr>
              <a:t>Case 2: Multi-word context</a:t>
            </a:r>
            <a:endParaRPr lang="en-GB" altLang="zh-CN" sz="24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Input → hidden:</a:t>
            </a:r>
            <a:endParaRPr lang="en-GB" altLang="zh-CN" sz="2000" dirty="0">
              <a:latin typeface="Times New Roman" panose="02020603050405020304" pitchFamily="18" charset="0"/>
              <a:cs typeface="Times New Roman" panose="02020603050405020304" pitchFamily="18" charset="0"/>
            </a:endParaRPr>
          </a:p>
          <a:p>
            <a:pPr>
              <a:buFontTx/>
              <a:buChar char="-"/>
            </a:pPr>
            <a:endParaRPr lang="en-GB" altLang="zh-CN" sz="2000" dirty="0">
              <a:latin typeface="Times New Roman" panose="02020603050405020304" pitchFamily="18" charset="0"/>
              <a:cs typeface="Times New Roman" panose="02020603050405020304" pitchFamily="18" charset="0"/>
            </a:endParaRPr>
          </a:p>
          <a:p>
            <a:pPr>
              <a:buFontTx/>
              <a:buChar char="-"/>
            </a:pPr>
            <a:endParaRPr lang="en-GB" altLang="zh-CN" sz="2000"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Loss function:  </a:t>
            </a:r>
            <a:endParaRPr lang="en-GB" altLang="zh-CN" sz="2000" dirty="0">
              <a:latin typeface="Times New Roman" panose="02020603050405020304" pitchFamily="18" charset="0"/>
              <a:cs typeface="Times New Roman" panose="02020603050405020304" pitchFamily="18" charset="0"/>
            </a:endParaRPr>
          </a:p>
          <a:p>
            <a:pPr marL="0" indent="0">
              <a:buNone/>
            </a:pPr>
            <a:r>
              <a:rPr lang="en-GB" altLang="zh-CN" dirty="0"/>
              <a:t> </a:t>
            </a:r>
            <a:endParaRPr lang="en-GB" altLang="zh-CN" dirty="0"/>
          </a:p>
          <a:p>
            <a:pPr marL="0" indent="0">
              <a:buNone/>
            </a:pPr>
            <a:endParaRPr lang="en-GB" altLang="zh-CN" dirty="0"/>
          </a:p>
          <a:p>
            <a:pPr marL="0" indent="0">
              <a:buNone/>
            </a:pPr>
            <a:endParaRPr lang="en-GB" altLang="zh-CN" dirty="0"/>
          </a:p>
        </p:txBody>
      </p:sp>
      <p:pic>
        <p:nvPicPr>
          <p:cNvPr id="4" name="图片 3"/>
          <p:cNvPicPr>
            <a:picLocks noChangeAspect="1"/>
          </p:cNvPicPr>
          <p:nvPr/>
        </p:nvPicPr>
        <p:blipFill>
          <a:blip r:embed="rId2"/>
          <a:stretch>
            <a:fillRect/>
          </a:stretch>
        </p:blipFill>
        <p:spPr>
          <a:xfrm>
            <a:off x="2955237" y="3124822"/>
            <a:ext cx="3694715" cy="1117828"/>
          </a:xfrm>
          <a:prstGeom prst="rect">
            <a:avLst/>
          </a:prstGeom>
        </p:spPr>
      </p:pic>
      <p:pic>
        <p:nvPicPr>
          <p:cNvPr id="6" name="图片 5"/>
          <p:cNvPicPr>
            <a:picLocks noChangeAspect="1"/>
          </p:cNvPicPr>
          <p:nvPr/>
        </p:nvPicPr>
        <p:blipFill>
          <a:blip r:embed="rId3"/>
          <a:stretch>
            <a:fillRect/>
          </a:stretch>
        </p:blipFill>
        <p:spPr>
          <a:xfrm>
            <a:off x="2760435" y="4380761"/>
            <a:ext cx="4305563" cy="203092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Model Architectures </a:t>
            </a:r>
            <a:endParaRPr kumimoji="1" lang="zh-CN" altLang="en-US" sz="32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1"/>
          <a:srcRect t="1861"/>
          <a:stretch>
            <a:fillRect/>
          </a:stretch>
        </p:blipFill>
        <p:spPr>
          <a:xfrm>
            <a:off x="7671706" y="903514"/>
            <a:ext cx="4055918" cy="5589361"/>
          </a:xfrm>
          <a:prstGeom prst="rect">
            <a:avLst/>
          </a:prstGeom>
        </p:spPr>
      </p:pic>
      <p:sp>
        <p:nvSpPr>
          <p:cNvPr id="3" name="内容占位符 2"/>
          <p:cNvSpPr>
            <a:spLocks noGrp="1"/>
          </p:cNvSpPr>
          <p:nvPr>
            <p:ph idx="1"/>
          </p:nvPr>
        </p:nvSpPr>
        <p:spPr>
          <a:xfrm>
            <a:off x="838200" y="1828799"/>
            <a:ext cx="9416143" cy="4348163"/>
          </a:xfrm>
        </p:spPr>
        <p:txBody>
          <a:bodyPr>
            <a:normAutofit lnSpcReduction="10000"/>
          </a:bodyPr>
          <a:lstStyle/>
          <a:p>
            <a:pPr marL="0" indent="0">
              <a:buNone/>
            </a:pPr>
            <a:r>
              <a:rPr lang="en-GB" altLang="zh-CN" sz="2400" b="1" dirty="0">
                <a:latin typeface="Times New Roman" panose="02020603050405020304" pitchFamily="18" charset="0"/>
                <a:cs typeface="Times New Roman" panose="02020603050405020304" pitchFamily="18" charset="0"/>
              </a:rPr>
              <a:t>Continuous Bag-of-Word Model (CBOW Model)</a:t>
            </a:r>
            <a:endParaRPr lang="en-GB" altLang="zh-CN" sz="2400" b="1" dirty="0">
              <a:latin typeface="Times New Roman" panose="02020603050405020304" pitchFamily="18" charset="0"/>
              <a:cs typeface="Times New Roman" panose="02020603050405020304" pitchFamily="18" charset="0"/>
            </a:endParaRPr>
          </a:p>
          <a:p>
            <a:pPr marL="0" indent="0">
              <a:buNone/>
            </a:pPr>
            <a:r>
              <a:rPr lang="en-GB" altLang="zh-CN" sz="2400" dirty="0">
                <a:latin typeface="Times New Roman" panose="02020603050405020304" pitchFamily="18" charset="0"/>
                <a:cs typeface="Times New Roman" panose="02020603050405020304" pitchFamily="18" charset="0"/>
              </a:rPr>
              <a:t>Case 2: Multi-word context</a:t>
            </a:r>
            <a:endParaRPr lang="en-GB" altLang="zh-CN" sz="24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Update equation (hidden → output weights) </a:t>
            </a: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a:buFontTx/>
              <a:buChar char="-"/>
            </a:pPr>
            <a:endParaRPr lang="en-GB" altLang="zh-CN" sz="2000"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Update equation (input → hidden weights)</a:t>
            </a: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a:p>
            <a:pPr marL="0" indent="0">
              <a:buNone/>
            </a:pPr>
            <a:r>
              <a:rPr lang="en-GB" altLang="zh-CN" dirty="0"/>
              <a:t> </a:t>
            </a:r>
            <a:endParaRPr lang="en-GB" altLang="zh-CN" dirty="0"/>
          </a:p>
          <a:p>
            <a:pPr marL="0" indent="0">
              <a:buNone/>
            </a:pPr>
            <a:endParaRPr lang="en-GB" altLang="zh-CN" dirty="0"/>
          </a:p>
          <a:p>
            <a:pPr marL="0" indent="0">
              <a:buNone/>
            </a:pPr>
            <a:endParaRPr lang="en-GB" altLang="zh-CN" dirty="0"/>
          </a:p>
        </p:txBody>
      </p:sp>
      <p:pic>
        <p:nvPicPr>
          <p:cNvPr id="7" name="图片 6"/>
          <p:cNvPicPr>
            <a:picLocks noChangeAspect="1"/>
          </p:cNvPicPr>
          <p:nvPr/>
        </p:nvPicPr>
        <p:blipFill>
          <a:blip r:embed="rId2"/>
          <a:stretch>
            <a:fillRect/>
          </a:stretch>
        </p:blipFill>
        <p:spPr>
          <a:xfrm>
            <a:off x="1080410" y="3558381"/>
            <a:ext cx="6146800" cy="533400"/>
          </a:xfrm>
          <a:prstGeom prst="rect">
            <a:avLst/>
          </a:prstGeom>
        </p:spPr>
      </p:pic>
      <p:pic>
        <p:nvPicPr>
          <p:cNvPr id="8" name="图片 7"/>
          <p:cNvPicPr>
            <a:picLocks noChangeAspect="1"/>
          </p:cNvPicPr>
          <p:nvPr/>
        </p:nvPicPr>
        <p:blipFill>
          <a:blip r:embed="rId3"/>
          <a:stretch>
            <a:fillRect/>
          </a:stretch>
        </p:blipFill>
        <p:spPr>
          <a:xfrm>
            <a:off x="1181553" y="4909200"/>
            <a:ext cx="6146800" cy="609600"/>
          </a:xfrm>
          <a:prstGeom prst="rect">
            <a:avLst/>
          </a:prstGeom>
        </p:spPr>
      </p:pic>
      <p:pic>
        <p:nvPicPr>
          <p:cNvPr id="6" name="图片 5"/>
          <p:cNvPicPr>
            <a:picLocks noChangeAspect="1"/>
          </p:cNvPicPr>
          <p:nvPr/>
        </p:nvPicPr>
        <p:blipFill rotWithShape="1">
          <a:blip r:embed="rId4"/>
          <a:srcRect l="38620" t="36572" r="39892" b="56973"/>
          <a:stretch>
            <a:fillRect/>
          </a:stretch>
        </p:blipFill>
        <p:spPr>
          <a:xfrm>
            <a:off x="1192063" y="5734289"/>
            <a:ext cx="3437056" cy="58078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Model Architectures </a:t>
            </a:r>
            <a:endParaRPr kumimoji="1" lang="zh-CN" altLang="en-US" sz="3200" b="1"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828799"/>
            <a:ext cx="9416143" cy="4348163"/>
          </a:xfrm>
        </p:spPr>
        <p:txBody>
          <a:bodyPr/>
          <a:lstStyle/>
          <a:p>
            <a:pPr marL="0" indent="0">
              <a:buNone/>
            </a:pPr>
            <a:r>
              <a:rPr lang="en-GB" altLang="zh-CN" sz="2400" b="1" dirty="0">
                <a:latin typeface="Times New Roman" panose="02020603050405020304" pitchFamily="18" charset="0"/>
                <a:cs typeface="Times New Roman" panose="02020603050405020304" pitchFamily="18" charset="0"/>
              </a:rPr>
              <a:t>Skip-Gram</a:t>
            </a:r>
            <a:r>
              <a:rPr lang="en-GB" altLang="zh-CN" dirty="0"/>
              <a:t> </a:t>
            </a:r>
            <a:r>
              <a:rPr lang="en-GB" altLang="zh-CN" sz="2400" b="1" dirty="0">
                <a:latin typeface="Times New Roman" panose="02020603050405020304" pitchFamily="18" charset="0"/>
                <a:cs typeface="Times New Roman" panose="02020603050405020304" pitchFamily="18" charset="0"/>
              </a:rPr>
              <a:t>Model (SG Model)</a:t>
            </a:r>
            <a:endParaRPr lang="en-GB" altLang="zh-CN" sz="2400" b="1" dirty="0">
              <a:latin typeface="Times New Roman" panose="02020603050405020304" pitchFamily="18" charset="0"/>
              <a:cs typeface="Times New Roman" panose="02020603050405020304" pitchFamily="18" charset="0"/>
            </a:endParaRPr>
          </a:p>
          <a:p>
            <a:pPr marL="0" indent="0">
              <a:buNone/>
            </a:pPr>
            <a:r>
              <a:rPr lang="en-GB" altLang="zh-CN" sz="2400" dirty="0">
                <a:latin typeface="Times New Roman" panose="02020603050405020304" pitchFamily="18" charset="0"/>
                <a:cs typeface="Times New Roman" panose="02020603050405020304" pitchFamily="18" charset="0"/>
              </a:rPr>
              <a:t>opposite of the CBOW model </a:t>
            </a:r>
            <a:endParaRPr lang="en-GB" altLang="zh-CN" sz="24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predict context words given the central word</a:t>
            </a:r>
            <a:endParaRPr lang="en-GB" altLang="zh-CN" sz="2000" dirty="0">
              <a:latin typeface="Times New Roman" panose="02020603050405020304" pitchFamily="18" charset="0"/>
              <a:cs typeface="Times New Roman" panose="02020603050405020304" pitchFamily="18" charset="0"/>
            </a:endParaRPr>
          </a:p>
          <a:p>
            <a:pPr lvl="1">
              <a:buFontTx/>
              <a:buChar char="-"/>
            </a:pPr>
            <a:endParaRPr lang="en-GB" altLang="zh-CN" sz="2000" dirty="0">
              <a:latin typeface="Times New Roman" panose="02020603050405020304" pitchFamily="18" charset="0"/>
              <a:cs typeface="Times New Roman" panose="02020603050405020304" pitchFamily="18" charset="0"/>
            </a:endParaRPr>
          </a:p>
          <a:p>
            <a:pPr marL="0" indent="0">
              <a:buNone/>
            </a:pPr>
            <a:r>
              <a:rPr lang="en-GB" altLang="zh-CN" sz="2000" dirty="0">
                <a:latin typeface="Times New Roman" panose="02020603050405020304" pitchFamily="18" charset="0"/>
                <a:cs typeface="Times New Roman" panose="02020603050405020304" pitchFamily="18" charset="0"/>
              </a:rPr>
              <a:t>Note:</a:t>
            </a:r>
            <a:endParaRPr lang="en-GB" altLang="zh-CN" sz="2000" dirty="0">
              <a:latin typeface="Times New Roman" panose="02020603050405020304" pitchFamily="18" charset="0"/>
              <a:cs typeface="Times New Roman" panose="02020603050405020304" pitchFamily="18" charset="0"/>
            </a:endParaRPr>
          </a:p>
          <a:p>
            <a:pPr marL="0" indent="0">
              <a:buNone/>
            </a:pPr>
            <a:r>
              <a:rPr lang="en-GB" altLang="zh-CN" sz="2000" dirty="0">
                <a:latin typeface="Times New Roman" panose="02020603050405020304" pitchFamily="18" charset="0"/>
                <a:cs typeface="Times New Roman" panose="02020603050405020304" pitchFamily="18" charset="0"/>
              </a:rPr>
              <a:t>- The output layer panels share the same weights </a:t>
            </a: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7114518" y="916668"/>
            <a:ext cx="4481492" cy="5576207"/>
          </a:xfrm>
          <a:prstGeom prst="rect">
            <a:avLst/>
          </a:prstGeom>
        </p:spPr>
      </p:pic>
      <p:pic>
        <p:nvPicPr>
          <p:cNvPr id="6" name="图片 5"/>
          <p:cNvPicPr>
            <a:picLocks noChangeAspect="1"/>
          </p:cNvPicPr>
          <p:nvPr/>
        </p:nvPicPr>
        <p:blipFill>
          <a:blip r:embed="rId2"/>
          <a:stretch>
            <a:fillRect/>
          </a:stretch>
        </p:blipFill>
        <p:spPr>
          <a:xfrm>
            <a:off x="1038269" y="5015708"/>
            <a:ext cx="4762500" cy="787400"/>
          </a:xfrm>
          <a:prstGeom prst="rect">
            <a:avLst/>
          </a:prstGeom>
        </p:spPr>
      </p:pic>
      <p:pic>
        <p:nvPicPr>
          <p:cNvPr id="9" name="图片 8"/>
          <p:cNvPicPr>
            <a:picLocks noChangeAspect="1"/>
          </p:cNvPicPr>
          <p:nvPr/>
        </p:nvPicPr>
        <p:blipFill>
          <a:blip r:embed="rId3"/>
          <a:stretch>
            <a:fillRect/>
          </a:stretch>
        </p:blipFill>
        <p:spPr>
          <a:xfrm>
            <a:off x="1038269" y="4456908"/>
            <a:ext cx="4762500" cy="558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Model Architectures </a:t>
            </a:r>
            <a:endParaRPr kumimoji="1" lang="zh-CN" altLang="en-US" sz="3200" b="1"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828799"/>
            <a:ext cx="9416143" cy="4348163"/>
          </a:xfrm>
        </p:spPr>
        <p:txBody>
          <a:bodyPr/>
          <a:lstStyle/>
          <a:p>
            <a:pPr marL="0" indent="0">
              <a:buNone/>
            </a:pPr>
            <a:r>
              <a:rPr lang="en-GB" altLang="zh-CN" sz="2400" b="1" dirty="0">
                <a:latin typeface="Times New Roman" panose="02020603050405020304" pitchFamily="18" charset="0"/>
                <a:cs typeface="Times New Roman" panose="02020603050405020304" pitchFamily="18" charset="0"/>
              </a:rPr>
              <a:t>Skip-Gram</a:t>
            </a:r>
            <a:r>
              <a:rPr lang="en-GB" altLang="zh-CN" dirty="0"/>
              <a:t> </a:t>
            </a:r>
            <a:r>
              <a:rPr lang="en-GB" altLang="zh-CN" sz="2400" b="1" dirty="0">
                <a:latin typeface="Times New Roman" panose="02020603050405020304" pitchFamily="18" charset="0"/>
                <a:cs typeface="Times New Roman" panose="02020603050405020304" pitchFamily="18" charset="0"/>
              </a:rPr>
              <a:t>Model (SG Model)</a:t>
            </a:r>
            <a:endParaRPr lang="en-GB" altLang="zh-CN" sz="2400" b="1"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Loss function:</a:t>
            </a:r>
            <a:endParaRPr lang="en-GB" altLang="zh-CN" sz="2000" dirty="0">
              <a:latin typeface="Times New Roman" panose="02020603050405020304" pitchFamily="18" charset="0"/>
              <a:cs typeface="Times New Roman" panose="02020603050405020304" pitchFamily="18" charset="0"/>
            </a:endParaRPr>
          </a:p>
          <a:p>
            <a:pPr>
              <a:buFontTx/>
              <a:buChar char="-"/>
            </a:pPr>
            <a:endParaRPr lang="en-GB" altLang="zh-CN" sz="2000" dirty="0">
              <a:latin typeface="Times New Roman" panose="02020603050405020304" pitchFamily="18" charset="0"/>
              <a:cs typeface="Times New Roman" panose="02020603050405020304" pitchFamily="18" charset="0"/>
            </a:endParaRPr>
          </a:p>
          <a:p>
            <a:pPr>
              <a:buFontTx/>
              <a:buChar char="-"/>
            </a:pPr>
            <a:endParaRPr lang="en-GB" altLang="zh-CN" sz="2000" dirty="0">
              <a:latin typeface="Times New Roman" panose="02020603050405020304" pitchFamily="18" charset="0"/>
              <a:cs typeface="Times New Roman" panose="02020603050405020304" pitchFamily="18" charset="0"/>
            </a:endParaRPr>
          </a:p>
          <a:p>
            <a:pPr>
              <a:buFontTx/>
              <a:buChar char="-"/>
            </a:pPr>
            <a:endParaRPr lang="en-GB" altLang="zh-CN" sz="2000" dirty="0">
              <a:latin typeface="Times New Roman" panose="02020603050405020304" pitchFamily="18" charset="0"/>
              <a:cs typeface="Times New Roman" panose="02020603050405020304" pitchFamily="18" charset="0"/>
            </a:endParaRPr>
          </a:p>
          <a:p>
            <a:pPr>
              <a:buFontTx/>
              <a:buChar char="-"/>
            </a:pPr>
            <a:endParaRPr lang="en-GB" altLang="zh-CN" sz="2000"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Update equation (hidden → output weights) </a:t>
            </a: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000" dirty="0">
              <a:latin typeface="Times New Roman" panose="02020603050405020304" pitchFamily="18" charset="0"/>
              <a:cs typeface="Times New Roman" panose="02020603050405020304" pitchFamily="18" charset="0"/>
            </a:endParaRPr>
          </a:p>
          <a:p>
            <a:pPr>
              <a:buFontTx/>
              <a:buChar char="-"/>
            </a:pPr>
            <a:r>
              <a:rPr lang="en-GB" altLang="zh-CN" sz="2000" dirty="0">
                <a:latin typeface="Times New Roman" panose="02020603050405020304" pitchFamily="18" charset="0"/>
                <a:cs typeface="Times New Roman" panose="02020603050405020304" pitchFamily="18" charset="0"/>
              </a:rPr>
              <a:t>Update equation (input → hidden weights)</a:t>
            </a: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4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7114518" y="916668"/>
            <a:ext cx="4481492" cy="5576207"/>
          </a:xfrm>
          <a:prstGeom prst="rect">
            <a:avLst/>
          </a:prstGeom>
        </p:spPr>
      </p:pic>
      <p:pic>
        <p:nvPicPr>
          <p:cNvPr id="5" name="图片 4"/>
          <p:cNvPicPr>
            <a:picLocks noChangeAspect="1"/>
          </p:cNvPicPr>
          <p:nvPr/>
        </p:nvPicPr>
        <p:blipFill>
          <a:blip r:embed="rId2"/>
          <a:stretch>
            <a:fillRect/>
          </a:stretch>
        </p:blipFill>
        <p:spPr>
          <a:xfrm>
            <a:off x="2715602" y="2362199"/>
            <a:ext cx="4077626" cy="1958182"/>
          </a:xfrm>
          <a:prstGeom prst="rect">
            <a:avLst/>
          </a:prstGeom>
        </p:spPr>
      </p:pic>
      <p:pic>
        <p:nvPicPr>
          <p:cNvPr id="7" name="图片 6"/>
          <p:cNvPicPr>
            <a:picLocks noChangeAspect="1"/>
          </p:cNvPicPr>
          <p:nvPr/>
        </p:nvPicPr>
        <p:blipFill rotWithShape="1">
          <a:blip r:embed="rId3"/>
          <a:srcRect r="600" b="-703"/>
          <a:stretch>
            <a:fillRect/>
          </a:stretch>
        </p:blipFill>
        <p:spPr>
          <a:xfrm>
            <a:off x="1173844" y="4812392"/>
            <a:ext cx="5412014" cy="477767"/>
          </a:xfrm>
          <a:prstGeom prst="rect">
            <a:avLst/>
          </a:prstGeom>
        </p:spPr>
      </p:pic>
      <p:pic>
        <p:nvPicPr>
          <p:cNvPr id="8" name="图片 7"/>
          <p:cNvPicPr>
            <a:picLocks noChangeAspect="1"/>
          </p:cNvPicPr>
          <p:nvPr/>
        </p:nvPicPr>
        <p:blipFill>
          <a:blip r:embed="rId4"/>
          <a:stretch>
            <a:fillRect/>
          </a:stretch>
        </p:blipFill>
        <p:spPr>
          <a:xfrm>
            <a:off x="1173843" y="6014925"/>
            <a:ext cx="2570843" cy="477767"/>
          </a:xfrm>
          <a:prstGeom prst="rect">
            <a:avLst/>
          </a:prstGeom>
        </p:spPr>
      </p:pic>
      <p:pic>
        <p:nvPicPr>
          <p:cNvPr id="10" name="图片 9"/>
          <p:cNvPicPr>
            <a:picLocks noChangeAspect="1"/>
          </p:cNvPicPr>
          <p:nvPr/>
        </p:nvPicPr>
        <p:blipFill>
          <a:blip r:embed="rId5"/>
          <a:stretch>
            <a:fillRect/>
          </a:stretch>
        </p:blipFill>
        <p:spPr>
          <a:xfrm>
            <a:off x="6842376" y="4696808"/>
            <a:ext cx="1325398" cy="708934"/>
          </a:xfrm>
          <a:prstGeom prst="rect">
            <a:avLst/>
          </a:prstGeom>
        </p:spPr>
      </p:pic>
      <p:pic>
        <p:nvPicPr>
          <p:cNvPr id="11" name="图片 10"/>
          <p:cNvPicPr>
            <a:picLocks noChangeAspect="1"/>
          </p:cNvPicPr>
          <p:nvPr/>
        </p:nvPicPr>
        <p:blipFill rotWithShape="1">
          <a:blip r:embed="rId6"/>
          <a:srcRect r="5609"/>
          <a:stretch>
            <a:fillRect/>
          </a:stretch>
        </p:blipFill>
        <p:spPr>
          <a:xfrm>
            <a:off x="4065976" y="5899488"/>
            <a:ext cx="1706875" cy="7089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
            </a:r>
            <a:r>
              <a:rPr lang="zh-CN" altLang="en-US" dirty="0"/>
              <a:t>元模型（</a:t>
            </a:r>
            <a:r>
              <a:rPr lang="en-US" altLang="zh-CN" dirty="0"/>
              <a:t>n-gram model</a:t>
            </a:r>
            <a:r>
              <a:rPr lang="zh-CN" altLang="en-US" dirty="0"/>
              <a:t>）</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序列每个位置的单词只依赖于前</a:t>
            </a:r>
            <a:r>
              <a:rPr lang="en-US" altLang="zh-CN" dirty="0"/>
              <a:t>n-1</a:t>
            </a:r>
            <a:r>
              <a:rPr lang="zh-CN" altLang="en-US" dirty="0"/>
              <a:t>个位置上的单词，也就是定义在单词序列上的</a:t>
            </a:r>
            <a:r>
              <a:rPr lang="en-US" altLang="zh-CN" dirty="0"/>
              <a:t>n-1</a:t>
            </a:r>
            <a:r>
              <a:rPr lang="zh-CN" altLang="en-US" dirty="0"/>
              <a:t>阶马尔可夫链</a:t>
            </a:r>
            <a:endParaRPr lang="en-US" altLang="zh-CN" dirty="0"/>
          </a:p>
          <a:p>
            <a:endParaRPr lang="en-US" altLang="zh-CN" dirty="0"/>
          </a:p>
          <a:p>
            <a:endParaRPr lang="en-US" altLang="zh-CN" dirty="0"/>
          </a:p>
          <a:p>
            <a:r>
              <a:rPr lang="en-US" altLang="zh-CN" dirty="0"/>
              <a:t>1906</a:t>
            </a:r>
            <a:r>
              <a:rPr lang="zh-CN" altLang="en-US" dirty="0"/>
              <a:t>年，马尔可夫提出马尔可夫链。并证明</a:t>
            </a:r>
            <a:endParaRPr lang="en-US" altLang="zh-CN" dirty="0"/>
          </a:p>
          <a:p>
            <a:pPr marL="0" indent="0">
              <a:buNone/>
            </a:pPr>
            <a:r>
              <a:rPr lang="en-US" altLang="zh-CN" dirty="0"/>
              <a:t>  </a:t>
            </a:r>
            <a:r>
              <a:rPr lang="zh-CN" altLang="en-US" dirty="0"/>
              <a:t>如果依照转移概率在两个状态之间跳转，访</a:t>
            </a:r>
            <a:endParaRPr lang="en-US" altLang="zh-CN" dirty="0"/>
          </a:p>
          <a:p>
            <a:pPr marL="0" indent="0">
              <a:buNone/>
            </a:pPr>
            <a:r>
              <a:rPr lang="en-US" altLang="zh-CN" dirty="0"/>
              <a:t>  </a:t>
            </a:r>
            <a:r>
              <a:rPr lang="zh-CN" altLang="en-US" dirty="0"/>
              <a:t>问两个状态的频率就会收敛到期望值。</a:t>
            </a:r>
            <a:endParaRPr lang="en-US" altLang="zh-CN" dirty="0"/>
          </a:p>
          <a:p>
            <a:r>
              <a:rPr lang="en-US" altLang="zh-CN" dirty="0"/>
              <a:t>1913</a:t>
            </a:r>
            <a:r>
              <a:rPr lang="zh-CN" altLang="en-US" dirty="0"/>
              <a:t>年，他将模型应用于普希金的小说，得</a:t>
            </a:r>
            <a:endParaRPr lang="en-US" altLang="zh-CN" dirty="0"/>
          </a:p>
          <a:p>
            <a:pPr marL="0" indent="0">
              <a:buNone/>
            </a:pPr>
            <a:r>
              <a:rPr lang="en-US" altLang="zh-CN" dirty="0"/>
              <a:t>  </a:t>
            </a:r>
            <a:r>
              <a:rPr lang="zh-CN" altLang="en-US" dirty="0"/>
              <a:t>到小说前</a:t>
            </a:r>
            <a:r>
              <a:rPr lang="en-US" altLang="zh-CN" dirty="0"/>
              <a:t>2</a:t>
            </a:r>
            <a:r>
              <a:rPr lang="zh-CN" altLang="en-US" dirty="0"/>
              <a:t>万个元音和辅音符号的序列，统计</a:t>
            </a:r>
            <a:endParaRPr lang="en-US" altLang="zh-CN" dirty="0"/>
          </a:p>
          <a:p>
            <a:pPr marL="0" indent="0">
              <a:buNone/>
            </a:pPr>
            <a:r>
              <a:rPr lang="en-US" altLang="zh-CN" dirty="0"/>
              <a:t>  </a:t>
            </a:r>
            <a:r>
              <a:rPr lang="zh-CN" altLang="en-US" dirty="0"/>
              <a:t>了元音与辅音之间的跳转概率，做了验证</a:t>
            </a:r>
            <a:endParaRPr lang="en-US" altLang="zh-CN" dirty="0"/>
          </a:p>
        </p:txBody>
      </p:sp>
      <p:pic>
        <p:nvPicPr>
          <p:cNvPr id="5" name="图片 4"/>
          <p:cNvPicPr>
            <a:picLocks noChangeAspect="1"/>
          </p:cNvPicPr>
          <p:nvPr/>
        </p:nvPicPr>
        <p:blipFill rotWithShape="1">
          <a:blip r:embed="rId1"/>
          <a:srcRect l="51416" t="27791" r="23012" b="18715"/>
          <a:stretch>
            <a:fillRect/>
          </a:stretch>
        </p:blipFill>
        <p:spPr>
          <a:xfrm>
            <a:off x="8075365" y="2357610"/>
            <a:ext cx="3117773" cy="3668617"/>
          </a:xfrm>
          <a:prstGeom prst="rect">
            <a:avLst/>
          </a:prstGeom>
        </p:spPr>
      </p:pic>
      <p:pic>
        <p:nvPicPr>
          <p:cNvPr id="7" name="图片 6"/>
          <p:cNvPicPr>
            <a:picLocks noChangeAspect="1"/>
          </p:cNvPicPr>
          <p:nvPr/>
        </p:nvPicPr>
        <p:blipFill rotWithShape="1">
          <a:blip r:embed="rId2"/>
          <a:srcRect l="51125" t="36222" r="9750" b="57778"/>
          <a:stretch>
            <a:fillRect/>
          </a:stretch>
        </p:blipFill>
        <p:spPr>
          <a:xfrm>
            <a:off x="998862" y="2729841"/>
            <a:ext cx="7066845" cy="609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Results </a:t>
            </a:r>
            <a:r>
              <a:rPr lang="en-US" altLang="zh-CN" sz="3200" b="1" dirty="0">
                <a:latin typeface="Times New Roman" panose="02020603050405020304" pitchFamily="18" charset="0"/>
                <a:cs typeface="Times New Roman" panose="02020603050405020304" pitchFamily="18" charset="0"/>
              </a:rPr>
              <a:t>&amp;</a:t>
            </a:r>
            <a:r>
              <a:rPr lang="zh-CN" altLang="en-US" sz="3200" b="1" dirty="0">
                <a:latin typeface="Times New Roman" panose="02020603050405020304" pitchFamily="18" charset="0"/>
                <a:cs typeface="Times New Roman" panose="02020603050405020304" pitchFamily="18" charset="0"/>
              </a:rPr>
              <a:t> </a:t>
            </a:r>
            <a:r>
              <a:rPr lang="en-GB" altLang="zh-CN" sz="3200" b="1" dirty="0">
                <a:latin typeface="Times New Roman" panose="02020603050405020304" pitchFamily="18" charset="0"/>
                <a:cs typeface="Times New Roman" panose="02020603050405020304" pitchFamily="18" charset="0"/>
              </a:rPr>
              <a:t>Examples of the Learned Relationships </a:t>
            </a:r>
            <a:endParaRPr kumimoji="1" lang="zh-CN" altLang="en-US" sz="3200" b="1"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indent="0">
              <a:buNone/>
            </a:pPr>
            <a:r>
              <a:rPr lang="en-GB" altLang="zh-CN" sz="2400" b="1" dirty="0">
                <a:latin typeface="Times New Roman" panose="02020603050405020304" pitchFamily="18" charset="0"/>
                <a:cs typeface="Times New Roman" panose="02020603050405020304" pitchFamily="18" charset="0"/>
              </a:rPr>
              <a:t>Task </a:t>
            </a: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 </a:t>
            </a:r>
            <a:r>
              <a:rPr lang="en-GB" altLang="zh-CN" sz="2400" b="1" dirty="0">
                <a:latin typeface="Times New Roman" panose="02020603050405020304" pitchFamily="18" charset="0"/>
                <a:cs typeface="Times New Roman" panose="02020603050405020304" pitchFamily="18" charset="0"/>
              </a:rPr>
              <a:t>semantic and syntactic questions</a:t>
            </a:r>
            <a:endParaRPr lang="en-GB" altLang="zh-CN" sz="2400" b="1" dirty="0">
              <a:latin typeface="Times New Roman" panose="02020603050405020304" pitchFamily="18" charset="0"/>
              <a:cs typeface="Times New Roman" panose="02020603050405020304" pitchFamily="18" charset="0"/>
            </a:endParaRPr>
          </a:p>
          <a:p>
            <a:pPr>
              <a:buFontTx/>
              <a:buChar char="-"/>
            </a:pPr>
            <a:r>
              <a:rPr lang="en-GB" altLang="zh-CN" sz="2400" dirty="0">
                <a:latin typeface="Times New Roman" panose="02020603050405020304" pitchFamily="18" charset="0"/>
                <a:cs typeface="Times New Roman" panose="02020603050405020304" pitchFamily="18" charset="0"/>
              </a:rPr>
              <a:t>Complex similarity task </a:t>
            </a:r>
            <a:endParaRPr lang="en-GB" altLang="zh-CN" sz="24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complex</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than </a:t>
            </a:r>
            <a:r>
              <a:rPr lang="en-GB" altLang="zh-CN" sz="2000" dirty="0">
                <a:latin typeface="Times New Roman" panose="02020603050405020304" pitchFamily="18" charset="0"/>
                <a:cs typeface="Times New Roman" panose="02020603050405020304" pitchFamily="18" charset="0"/>
              </a:rPr>
              <a:t>previous tasks(e.g. </a:t>
            </a:r>
            <a:r>
              <a:rPr lang="en-GB" altLang="zh-CN" sz="2000" i="1" dirty="0">
                <a:latin typeface="Times New Roman" panose="02020603050405020304" pitchFamily="18" charset="0"/>
                <a:cs typeface="Times New Roman" panose="02020603050405020304" pitchFamily="18" charset="0"/>
              </a:rPr>
              <a:t>France </a:t>
            </a:r>
            <a:r>
              <a:rPr lang="en-GB" altLang="zh-CN" sz="2000" dirty="0">
                <a:latin typeface="Times New Roman" panose="02020603050405020304" pitchFamily="18" charset="0"/>
                <a:cs typeface="Times New Roman" panose="02020603050405020304" pitchFamily="18" charset="0"/>
              </a:rPr>
              <a:t>is similar to </a:t>
            </a:r>
            <a:r>
              <a:rPr lang="en-GB" altLang="zh-CN" sz="2000" i="1" dirty="0">
                <a:latin typeface="Times New Roman" panose="02020603050405020304" pitchFamily="18" charset="0"/>
                <a:cs typeface="Times New Roman" panose="02020603050405020304" pitchFamily="18" charset="0"/>
              </a:rPr>
              <a:t>Italy </a:t>
            </a:r>
            <a:r>
              <a:rPr lang="en-GB" altLang="zh-CN" sz="2000" dirty="0">
                <a:latin typeface="Times New Roman" panose="02020603050405020304" pitchFamily="18" charset="0"/>
                <a:cs typeface="Times New Roman" panose="02020603050405020304" pitchFamily="18" charset="0"/>
              </a:rPr>
              <a:t>and perhaps some other countries </a:t>
            </a:r>
            <a:endParaRPr lang="en-GB" altLang="zh-CN" sz="20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E.g. What is the word that is similar to </a:t>
            </a:r>
            <a:r>
              <a:rPr lang="en-GB" altLang="zh-CN" sz="2000" i="1" dirty="0">
                <a:latin typeface="Times New Roman" panose="02020603050405020304" pitchFamily="18" charset="0"/>
                <a:cs typeface="Times New Roman" panose="02020603050405020304" pitchFamily="18" charset="0"/>
              </a:rPr>
              <a:t>small </a:t>
            </a:r>
            <a:r>
              <a:rPr lang="en-GB" altLang="zh-CN" sz="2000" dirty="0">
                <a:latin typeface="Times New Roman" panose="02020603050405020304" pitchFamily="18" charset="0"/>
                <a:cs typeface="Times New Roman" panose="02020603050405020304" pitchFamily="18" charset="0"/>
              </a:rPr>
              <a:t>in the same sense as </a:t>
            </a:r>
            <a:r>
              <a:rPr lang="en-GB" altLang="zh-CN" sz="2000" i="1" dirty="0">
                <a:latin typeface="Times New Roman" panose="02020603050405020304" pitchFamily="18" charset="0"/>
                <a:cs typeface="Times New Roman" panose="02020603050405020304" pitchFamily="18" charset="0"/>
              </a:rPr>
              <a:t>biggest </a:t>
            </a:r>
            <a:r>
              <a:rPr lang="en-GB" altLang="zh-CN" sz="2000" dirty="0">
                <a:latin typeface="Times New Roman" panose="02020603050405020304" pitchFamily="18" charset="0"/>
                <a:cs typeface="Times New Roman" panose="02020603050405020304" pitchFamily="18" charset="0"/>
              </a:rPr>
              <a:t>is similar to </a:t>
            </a:r>
            <a:r>
              <a:rPr lang="en-GB" altLang="zh-CN" sz="2000" i="1" dirty="0">
                <a:latin typeface="Times New Roman" panose="02020603050405020304" pitchFamily="18" charset="0"/>
                <a:cs typeface="Times New Roman" panose="02020603050405020304" pitchFamily="18" charset="0"/>
              </a:rPr>
              <a:t>big </a:t>
            </a:r>
            <a:endParaRPr lang="en-GB" altLang="zh-CN" sz="20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E.g. X = vector(biggest) − vector(big) + vector(small) </a:t>
            </a:r>
            <a:endParaRPr lang="en-GB" altLang="zh-CN" sz="2000" dirty="0">
              <a:latin typeface="Times New Roman" panose="02020603050405020304" pitchFamily="18" charset="0"/>
              <a:cs typeface="Times New Roman" panose="02020603050405020304" pitchFamily="18" charset="0"/>
            </a:endParaRPr>
          </a:p>
          <a:p>
            <a:pPr lvl="1">
              <a:buFontTx/>
              <a:buChar char="-"/>
            </a:pPr>
            <a:endParaRPr lang="en-GB" altLang="zh-CN" sz="2000" dirty="0">
              <a:latin typeface="Times New Roman" panose="02020603050405020304" pitchFamily="18" charset="0"/>
              <a:cs typeface="Times New Roman" panose="02020603050405020304" pitchFamily="18" charset="0"/>
            </a:endParaRPr>
          </a:p>
          <a:p>
            <a:pPr>
              <a:buFontTx/>
              <a:buChar char="-"/>
            </a:pPr>
            <a:r>
              <a:rPr lang="en-GB" altLang="zh-CN" sz="2400" dirty="0">
                <a:latin typeface="Times New Roman" panose="02020603050405020304" pitchFamily="18" charset="0"/>
                <a:cs typeface="Times New Roman" panose="02020603050405020304" pitchFamily="18" charset="0"/>
              </a:rPr>
              <a:t>Test set: 8869 semantic and 10675 syntactic questions </a:t>
            </a:r>
            <a:endParaRPr lang="en-GB" altLang="zh-CN" sz="24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first, a list of similar word pairs was created manually. </a:t>
            </a:r>
            <a:endParaRPr lang="en-GB" altLang="zh-CN" sz="20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Then, a large list of questions is formed by connecting two word pairs </a:t>
            </a:r>
            <a:endParaRPr lang="en-GB" altLang="zh-CN" sz="2000" dirty="0">
              <a:latin typeface="Times New Roman" panose="02020603050405020304" pitchFamily="18" charset="0"/>
              <a:cs typeface="Times New Roman" panose="02020603050405020304" pitchFamily="18" charset="0"/>
            </a:endParaRPr>
          </a:p>
          <a:p>
            <a:pPr lvl="1">
              <a:buFontTx/>
              <a:buChar char="-"/>
            </a:pPr>
            <a:endParaRPr lang="en-GB" altLang="zh-CN" sz="2000" dirty="0">
              <a:latin typeface="Times New Roman" panose="02020603050405020304" pitchFamily="18" charset="0"/>
              <a:cs typeface="Times New Roman" panose="02020603050405020304" pitchFamily="18" charset="0"/>
            </a:endParaRPr>
          </a:p>
          <a:p>
            <a:pPr>
              <a:buFontTx/>
              <a:buChar char="-"/>
            </a:pPr>
            <a:r>
              <a:rPr lang="en-GB" altLang="zh-CN" sz="2400" dirty="0">
                <a:latin typeface="Times New Roman" panose="02020603050405020304" pitchFamily="18" charset="0"/>
                <a:cs typeface="Times New Roman" panose="02020603050405020304" pitchFamily="18" charset="0"/>
              </a:rPr>
              <a:t>Training data: Google News corpus </a:t>
            </a:r>
            <a:endParaRPr lang="en-GB" altLang="zh-C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Results </a:t>
            </a:r>
            <a:r>
              <a:rPr lang="en-US" altLang="zh-CN" sz="3200" b="1" dirty="0">
                <a:latin typeface="Times New Roman" panose="02020603050405020304" pitchFamily="18" charset="0"/>
                <a:cs typeface="Times New Roman" panose="02020603050405020304" pitchFamily="18" charset="0"/>
              </a:rPr>
              <a:t>&amp;</a:t>
            </a:r>
            <a:r>
              <a:rPr lang="zh-CN" altLang="en-US" sz="3200" b="1" dirty="0">
                <a:latin typeface="Times New Roman" panose="02020603050405020304" pitchFamily="18" charset="0"/>
                <a:cs typeface="Times New Roman" panose="02020603050405020304" pitchFamily="18" charset="0"/>
              </a:rPr>
              <a:t> </a:t>
            </a:r>
            <a:r>
              <a:rPr lang="en-GB" altLang="zh-CN" sz="3200" b="1" dirty="0">
                <a:latin typeface="Times New Roman" panose="02020603050405020304" pitchFamily="18" charset="0"/>
                <a:cs typeface="Times New Roman" panose="02020603050405020304" pitchFamily="18" charset="0"/>
              </a:rPr>
              <a:t>Examples of the Learned Relationships </a:t>
            </a:r>
            <a:endParaRPr kumimoji="1" lang="zh-CN" altLang="en-US" sz="3200" b="1"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indent="0">
              <a:buNone/>
            </a:pPr>
            <a:r>
              <a:rPr lang="en-GB" altLang="zh-CN" sz="2400" b="1" dirty="0">
                <a:latin typeface="Times New Roman" panose="02020603050405020304" pitchFamily="18" charset="0"/>
                <a:cs typeface="Times New Roman" panose="02020603050405020304" pitchFamily="18" charset="0"/>
              </a:rPr>
              <a:t>Task </a:t>
            </a: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 </a:t>
            </a:r>
            <a:r>
              <a:rPr lang="en-GB" altLang="zh-CN" sz="2400" b="1" dirty="0">
                <a:latin typeface="Times New Roman" panose="02020603050405020304" pitchFamily="18" charset="0"/>
                <a:cs typeface="Times New Roman" panose="02020603050405020304" pitchFamily="18" charset="0"/>
              </a:rPr>
              <a:t>semantic and syntactic questions</a:t>
            </a:r>
            <a:endParaRPr lang="en-GB" altLang="zh-CN" sz="24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948543" y="1404363"/>
            <a:ext cx="8133527" cy="508851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Results </a:t>
            </a:r>
            <a:r>
              <a:rPr lang="en-US" altLang="zh-CN" sz="3200" b="1" dirty="0">
                <a:latin typeface="Times New Roman" panose="02020603050405020304" pitchFamily="18" charset="0"/>
                <a:cs typeface="Times New Roman" panose="02020603050405020304" pitchFamily="18" charset="0"/>
              </a:rPr>
              <a:t>&amp;</a:t>
            </a:r>
            <a:r>
              <a:rPr lang="zh-CN" altLang="en-US" sz="3200" b="1" dirty="0">
                <a:latin typeface="Times New Roman" panose="02020603050405020304" pitchFamily="18" charset="0"/>
                <a:cs typeface="Times New Roman" panose="02020603050405020304" pitchFamily="18" charset="0"/>
              </a:rPr>
              <a:t> </a:t>
            </a:r>
            <a:r>
              <a:rPr lang="en-GB" altLang="zh-CN" sz="3200" b="1" dirty="0">
                <a:latin typeface="Times New Roman" panose="02020603050405020304" pitchFamily="18" charset="0"/>
                <a:cs typeface="Times New Roman" panose="02020603050405020304" pitchFamily="18" charset="0"/>
              </a:rPr>
              <a:t>Examples of the Learned Relationships </a:t>
            </a:r>
            <a:endParaRPr kumimoji="1" lang="zh-CN" altLang="en-US" sz="3200" b="1"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indent="0">
              <a:buNone/>
            </a:pPr>
            <a:r>
              <a:rPr lang="en-GB" altLang="zh-CN" sz="2400" b="1" dirty="0">
                <a:latin typeface="Times New Roman" panose="02020603050405020304" pitchFamily="18" charset="0"/>
                <a:cs typeface="Times New Roman" panose="02020603050405020304" pitchFamily="18" charset="0"/>
              </a:rPr>
              <a:t>Task </a:t>
            </a:r>
            <a:r>
              <a:rPr lang="en-US" altLang="zh-CN" sz="2400" b="1" dirty="0">
                <a:latin typeface="Times New Roman" panose="02020603050405020304" pitchFamily="18" charset="0"/>
                <a:cs typeface="Times New Roman" panose="02020603050405020304" pitchFamily="18" charset="0"/>
              </a:rPr>
              <a:t>1:</a:t>
            </a:r>
            <a:endParaRPr lang="en-GB" altLang="zh-CN" sz="24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090057" y="1331912"/>
            <a:ext cx="7885765" cy="52866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Results </a:t>
            </a:r>
            <a:r>
              <a:rPr lang="en-US" altLang="zh-CN" sz="3200" b="1" dirty="0">
                <a:latin typeface="Times New Roman" panose="02020603050405020304" pitchFamily="18" charset="0"/>
                <a:cs typeface="Times New Roman" panose="02020603050405020304" pitchFamily="18" charset="0"/>
              </a:rPr>
              <a:t>&amp;</a:t>
            </a:r>
            <a:r>
              <a:rPr lang="zh-CN" altLang="en-US" sz="3200" b="1" dirty="0">
                <a:latin typeface="Times New Roman" panose="02020603050405020304" pitchFamily="18" charset="0"/>
                <a:cs typeface="Times New Roman" panose="02020603050405020304" pitchFamily="18" charset="0"/>
              </a:rPr>
              <a:t> </a:t>
            </a:r>
            <a:r>
              <a:rPr lang="en-GB" altLang="zh-CN" sz="3200" b="1" dirty="0">
                <a:latin typeface="Times New Roman" panose="02020603050405020304" pitchFamily="18" charset="0"/>
                <a:cs typeface="Times New Roman" panose="02020603050405020304" pitchFamily="18" charset="0"/>
              </a:rPr>
              <a:t>Examples of the Learned Relationships </a:t>
            </a:r>
            <a:endParaRPr kumimoji="1" lang="zh-CN" altLang="en-US" sz="3200" b="1"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indent="0">
              <a:buNone/>
            </a:pPr>
            <a:r>
              <a:rPr lang="en-GB" altLang="zh-CN" sz="2400" b="1" dirty="0">
                <a:latin typeface="Times New Roman" panose="02020603050405020304" pitchFamily="18" charset="0"/>
                <a:cs typeface="Times New Roman" panose="02020603050405020304" pitchFamily="18" charset="0"/>
              </a:rPr>
              <a:t>Task </a:t>
            </a:r>
            <a:r>
              <a:rPr lang="en-US" altLang="zh-CN" sz="2400" b="1" dirty="0">
                <a:latin typeface="Times New Roman" panose="02020603050405020304" pitchFamily="18" charset="0"/>
                <a:cs typeface="Times New Roman" panose="02020603050405020304" pitchFamily="18" charset="0"/>
              </a:rPr>
              <a:t>1:</a:t>
            </a:r>
            <a:endParaRPr lang="en-GB" altLang="zh-CN" sz="24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989364" y="1547811"/>
            <a:ext cx="9364436" cy="435216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Results </a:t>
            </a:r>
            <a:r>
              <a:rPr lang="en-US" altLang="zh-CN" sz="3200" b="1" dirty="0">
                <a:latin typeface="Times New Roman" panose="02020603050405020304" pitchFamily="18" charset="0"/>
                <a:cs typeface="Times New Roman" panose="02020603050405020304" pitchFamily="18" charset="0"/>
              </a:rPr>
              <a:t>&amp;</a:t>
            </a:r>
            <a:r>
              <a:rPr lang="zh-CN" altLang="en-US" sz="3200" b="1" dirty="0">
                <a:latin typeface="Times New Roman" panose="02020603050405020304" pitchFamily="18" charset="0"/>
                <a:cs typeface="Times New Roman" panose="02020603050405020304" pitchFamily="18" charset="0"/>
              </a:rPr>
              <a:t> </a:t>
            </a:r>
            <a:r>
              <a:rPr lang="en-GB" altLang="zh-CN" sz="3200" b="1" dirty="0">
                <a:latin typeface="Times New Roman" panose="02020603050405020304" pitchFamily="18" charset="0"/>
                <a:cs typeface="Times New Roman" panose="02020603050405020304" pitchFamily="18" charset="0"/>
              </a:rPr>
              <a:t>Examples of the Learned Relationships </a:t>
            </a:r>
            <a:endParaRPr kumimoji="1" lang="zh-CN" altLang="en-US" sz="3200" b="1"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indent="0">
              <a:buNone/>
            </a:pPr>
            <a:r>
              <a:rPr lang="en-GB" altLang="zh-CN" sz="2400" b="1" dirty="0">
                <a:latin typeface="Times New Roman" panose="02020603050405020304" pitchFamily="18" charset="0"/>
                <a:cs typeface="Times New Roman" panose="02020603050405020304" pitchFamily="18" charset="0"/>
              </a:rPr>
              <a:t>Task </a:t>
            </a: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 </a:t>
            </a:r>
            <a:r>
              <a:rPr lang="en-GB" altLang="zh-CN" sz="2400" b="1" dirty="0">
                <a:latin typeface="Times New Roman" panose="02020603050405020304" pitchFamily="18" charset="0"/>
                <a:cs typeface="Times New Roman" panose="02020603050405020304" pitchFamily="18" charset="0"/>
              </a:rPr>
              <a:t>Microsoft Research Sentence Completion Challenge </a:t>
            </a:r>
            <a:endParaRPr lang="en-GB" altLang="zh-CN" sz="2400" b="1" dirty="0">
              <a:latin typeface="Times New Roman" panose="02020603050405020304" pitchFamily="18" charset="0"/>
              <a:cs typeface="Times New Roman" panose="02020603050405020304" pitchFamily="18" charset="0"/>
            </a:endParaRPr>
          </a:p>
          <a:p>
            <a:pPr>
              <a:buFontTx/>
              <a:buChar char="-"/>
            </a:pPr>
            <a:r>
              <a:rPr lang="en-GB" altLang="zh-CN" sz="2400" dirty="0">
                <a:latin typeface="Times New Roman" panose="02020603050405020304" pitchFamily="18" charset="0"/>
                <a:cs typeface="Times New Roman" panose="02020603050405020304" pitchFamily="18" charset="0"/>
              </a:rPr>
              <a:t>Choose</a:t>
            </a:r>
            <a:r>
              <a:rPr lang="en-GB" altLang="zh-CN" sz="2400" b="1" dirty="0">
                <a:latin typeface="Times New Roman" panose="02020603050405020304" pitchFamily="18" charset="0"/>
                <a:cs typeface="Times New Roman" panose="02020603050405020304" pitchFamily="18" charset="0"/>
              </a:rPr>
              <a:t> </a:t>
            </a:r>
            <a:r>
              <a:rPr lang="en-GB" altLang="zh-CN" sz="2400" dirty="0">
                <a:latin typeface="Times New Roman" panose="02020603050405020304" pitchFamily="18" charset="0"/>
                <a:cs typeface="Times New Roman" panose="02020603050405020304" pitchFamily="18" charset="0"/>
              </a:rPr>
              <a:t>the most coherent word</a:t>
            </a:r>
            <a:endParaRPr lang="en-GB" altLang="zh-CN" sz="24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consists of 1040 sentences </a:t>
            </a:r>
            <a:endParaRPr lang="en-GB" altLang="zh-CN" sz="2000" dirty="0">
              <a:latin typeface="Times New Roman" panose="02020603050405020304" pitchFamily="18" charset="0"/>
              <a:cs typeface="Times New Roman" panose="02020603050405020304" pitchFamily="18" charset="0"/>
            </a:endParaRPr>
          </a:p>
          <a:p>
            <a:pPr lvl="1">
              <a:buFontTx/>
              <a:buChar char="-"/>
            </a:pPr>
            <a:r>
              <a:rPr lang="en-GB" altLang="zh-CN" sz="2000" dirty="0">
                <a:latin typeface="Times New Roman" panose="02020603050405020304" pitchFamily="18" charset="0"/>
                <a:cs typeface="Times New Roman" panose="02020603050405020304" pitchFamily="18" charset="0"/>
              </a:rPr>
              <a:t>given a list of five reasonable choices for each sentence</a:t>
            </a:r>
            <a:endParaRPr lang="en-GB" altLang="zh-CN" sz="2000" dirty="0">
              <a:latin typeface="Times New Roman" panose="02020603050405020304" pitchFamily="18" charset="0"/>
              <a:cs typeface="Times New Roman" panose="02020603050405020304" pitchFamily="18" charset="0"/>
            </a:endParaRPr>
          </a:p>
          <a:p>
            <a:pPr marL="0" indent="0">
              <a:buNone/>
            </a:pPr>
            <a:endParaRPr lang="en-GB" altLang="zh-CN" sz="2400" b="1" dirty="0">
              <a:latin typeface="Times New Roman" panose="02020603050405020304" pitchFamily="18" charset="0"/>
              <a:cs typeface="Times New Roman" panose="02020603050405020304" pitchFamily="18" charset="0"/>
            </a:endParaRPr>
          </a:p>
          <a:p>
            <a:pPr marL="0" indent="0">
              <a:buNone/>
            </a:pPr>
            <a:endParaRPr lang="en-GB" altLang="zh-CN" sz="24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838200" y="3429000"/>
            <a:ext cx="8763001" cy="277639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b="1" dirty="0">
                <a:latin typeface="Times New Roman" panose="02020603050405020304" pitchFamily="18" charset="0"/>
                <a:cs typeface="Times New Roman" panose="02020603050405020304" pitchFamily="18" charset="0"/>
              </a:rPr>
              <a:t>Results </a:t>
            </a:r>
            <a:r>
              <a:rPr lang="en-US" altLang="zh-CN" sz="3200" b="1" dirty="0">
                <a:latin typeface="Times New Roman" panose="02020603050405020304" pitchFamily="18" charset="0"/>
                <a:cs typeface="Times New Roman" panose="02020603050405020304" pitchFamily="18" charset="0"/>
              </a:rPr>
              <a:t>&amp;</a:t>
            </a:r>
            <a:r>
              <a:rPr lang="zh-CN" altLang="en-US" sz="3200" b="1" dirty="0">
                <a:latin typeface="Times New Roman" panose="02020603050405020304" pitchFamily="18" charset="0"/>
                <a:cs typeface="Times New Roman" panose="02020603050405020304" pitchFamily="18" charset="0"/>
              </a:rPr>
              <a:t> </a:t>
            </a:r>
            <a:r>
              <a:rPr lang="en-GB" altLang="zh-CN" sz="3200" b="1" dirty="0">
                <a:latin typeface="Times New Roman" panose="02020603050405020304" pitchFamily="18" charset="0"/>
                <a:cs typeface="Times New Roman" panose="02020603050405020304" pitchFamily="18" charset="0"/>
              </a:rPr>
              <a:t>Examples of the Learned Relationships </a:t>
            </a:r>
            <a:endParaRPr kumimoji="1" lang="zh-CN" altLang="en-US" sz="3200" b="1"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pPr marL="0" indent="0">
              <a:buNone/>
            </a:pPr>
            <a:r>
              <a:rPr lang="en-GB" altLang="zh-CN" sz="2400" b="1" dirty="0">
                <a:latin typeface="Times New Roman" panose="02020603050405020304" pitchFamily="18" charset="0"/>
                <a:cs typeface="Times New Roman" panose="02020603050405020304" pitchFamily="18" charset="0"/>
              </a:rPr>
              <a:t>Examples of the Learned Relationships</a:t>
            </a:r>
            <a:endParaRPr lang="en-GB" altLang="zh-CN" sz="24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823356" y="2357717"/>
            <a:ext cx="8545287" cy="413515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“Love is as Complex as Math”: Metaphor Generation System for Social Chatbot</a:t>
            </a:r>
            <a:endParaRPr lang="en-US" dirty="0"/>
          </a:p>
        </p:txBody>
      </p:sp>
      <p:sp>
        <p:nvSpPr>
          <p:cNvPr id="3" name="Subtitle 2"/>
          <p:cNvSpPr>
            <a:spLocks noGrp="1"/>
          </p:cNvSpPr>
          <p:nvPr>
            <p:ph type="subTitle" idx="1"/>
          </p:nvPr>
        </p:nvSpPr>
        <p:spPr/>
        <p:txBody>
          <a:bodyPr>
            <a:normAutofit/>
          </a:bodyPr>
          <a:lstStyle/>
          <a:p>
            <a:r>
              <a:rPr lang="en-US" dirty="0"/>
              <a:t>Danning Zheng, Ruihua Song, </a:t>
            </a:r>
            <a:r>
              <a:rPr lang="en-US" dirty="0" err="1"/>
              <a:t>Tianran</a:t>
            </a:r>
            <a:r>
              <a:rPr lang="en-US" dirty="0"/>
              <a:t> Hu, Hao Fu, Jin Zhou</a:t>
            </a:r>
            <a:endParaRPr lang="en-US" dirty="0"/>
          </a:p>
          <a:p>
            <a:r>
              <a:rPr lang="en-US" sz="2000" dirty="0"/>
              <a:t>University Of Rochester</a:t>
            </a:r>
            <a:endParaRPr lang="en-US" sz="2000" dirty="0"/>
          </a:p>
          <a:p>
            <a:r>
              <a:rPr lang="en-US" sz="2000" dirty="0"/>
              <a:t>Microsoft XiaoIce</a:t>
            </a:r>
            <a:endParaRPr lang="en-US" sz="2000" dirty="0"/>
          </a:p>
          <a:p>
            <a:r>
              <a:rPr lang="en-US" sz="2000" dirty="0"/>
              <a:t>Beijing Film Academy</a:t>
            </a:r>
            <a:endParaRPr lang="en-US" sz="2000" dirty="0"/>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研究背景</a:t>
            </a:r>
            <a:endParaRPr lang="en-US" dirty="0"/>
          </a:p>
        </p:txBody>
      </p:sp>
      <p:sp>
        <p:nvSpPr>
          <p:cNvPr id="3" name="Content Placeholder 2"/>
          <p:cNvSpPr>
            <a:spLocks noGrp="1"/>
          </p:cNvSpPr>
          <p:nvPr>
            <p:ph idx="1"/>
          </p:nvPr>
        </p:nvSpPr>
        <p:spPr/>
        <p:txBody>
          <a:bodyPr/>
          <a:lstStyle/>
          <a:p>
            <a:r>
              <a:rPr lang="zh-CN" altLang="en-US" dirty="0"/>
              <a:t>比喻</a:t>
            </a:r>
            <a:endParaRPr lang="en-US" altLang="zh-CN" dirty="0"/>
          </a:p>
          <a:p>
            <a:pPr lvl="1"/>
            <a:r>
              <a:rPr lang="zh-CN" altLang="en-US" dirty="0"/>
              <a:t>把</a:t>
            </a:r>
            <a:r>
              <a:rPr lang="zh-CN" altLang="en-US" dirty="0">
                <a:solidFill>
                  <a:srgbClr val="FF0000"/>
                </a:solidFill>
              </a:rPr>
              <a:t>一件事物</a:t>
            </a:r>
            <a:r>
              <a:rPr lang="zh-CN" altLang="en-US" dirty="0"/>
              <a:t>指成</a:t>
            </a:r>
            <a:r>
              <a:rPr lang="zh-CN" altLang="en-US" dirty="0">
                <a:solidFill>
                  <a:srgbClr val="0070C0"/>
                </a:solidFill>
              </a:rPr>
              <a:t>另一件事物</a:t>
            </a:r>
            <a:r>
              <a:rPr lang="zh-CN" altLang="en-US" dirty="0"/>
              <a:t>的修辞方法，两件事物具有</a:t>
            </a:r>
            <a:r>
              <a:rPr lang="zh-CN" altLang="en-US" dirty="0">
                <a:solidFill>
                  <a:srgbClr val="7030A0"/>
                </a:solidFill>
              </a:rPr>
              <a:t>共同点</a:t>
            </a:r>
            <a:r>
              <a:rPr lang="zh-CN" altLang="en-US" dirty="0"/>
              <a:t>。</a:t>
            </a:r>
            <a:endParaRPr lang="en-US" altLang="zh-CN" dirty="0"/>
          </a:p>
          <a:p>
            <a:pPr lvl="1"/>
            <a:r>
              <a:rPr lang="zh-CN" altLang="en-US" dirty="0"/>
              <a:t>即通过</a:t>
            </a:r>
            <a:r>
              <a:rPr lang="zh-CN" altLang="en-US" dirty="0">
                <a:solidFill>
                  <a:srgbClr val="7030A0"/>
                </a:solidFill>
              </a:rPr>
              <a:t>连接词</a:t>
            </a:r>
            <a:r>
              <a:rPr lang="zh-CN" altLang="en-US" dirty="0"/>
              <a:t>，把</a:t>
            </a:r>
            <a:r>
              <a:rPr lang="zh-CN" altLang="en-US" dirty="0">
                <a:solidFill>
                  <a:srgbClr val="FF0000"/>
                </a:solidFill>
              </a:rPr>
              <a:t>本体</a:t>
            </a:r>
            <a:r>
              <a:rPr lang="zh-CN" altLang="en-US" dirty="0"/>
              <a:t>比作</a:t>
            </a:r>
            <a:r>
              <a:rPr lang="zh-CN" altLang="en-US" dirty="0">
                <a:solidFill>
                  <a:srgbClr val="0070C0"/>
                </a:solidFill>
              </a:rPr>
              <a:t>喻体</a:t>
            </a:r>
            <a:r>
              <a:rPr lang="zh-CN" altLang="en-US" dirty="0"/>
              <a:t>。</a:t>
            </a:r>
            <a:endParaRPr lang="en-US" altLang="zh-CN" dirty="0"/>
          </a:p>
          <a:p>
            <a:r>
              <a:rPr lang="zh-CN" altLang="en-US" dirty="0"/>
              <a:t>聊天机器人</a:t>
            </a:r>
            <a:endParaRPr lang="en-US" altLang="zh-CN" dirty="0"/>
          </a:p>
          <a:p>
            <a:pPr lvl="1"/>
            <a:r>
              <a:rPr lang="zh-CN" altLang="en-US" dirty="0"/>
              <a:t>用户与机器在开放域的对话。</a:t>
            </a:r>
            <a:endParaRPr lang="en-US" altLang="zh-CN" dirty="0"/>
          </a:p>
          <a:p>
            <a:pPr lvl="1"/>
            <a:r>
              <a:rPr lang="zh-CN" altLang="en-US" dirty="0"/>
              <a:t>利用生动的修辞（比喻），改善用户体验。</a:t>
            </a:r>
            <a:endParaRPr lang="en-US" altLang="zh-CN" dirty="0"/>
          </a:p>
          <a:p>
            <a:r>
              <a:rPr lang="zh-CN" altLang="en-US" dirty="0"/>
              <a:t>问题</a:t>
            </a:r>
            <a:endParaRPr lang="en-US" altLang="zh-CN" dirty="0"/>
          </a:p>
          <a:p>
            <a:pPr lvl="1"/>
            <a:r>
              <a:rPr lang="zh-CN" altLang="en-US" dirty="0"/>
              <a:t>如何自动创造比喻？</a:t>
            </a:r>
            <a:endParaRPr lang="en-US" altLang="zh-CN" dirty="0"/>
          </a:p>
          <a:p>
            <a:pPr lvl="1"/>
            <a:r>
              <a:rPr lang="zh-CN" altLang="en-US" dirty="0"/>
              <a:t>如何嵌入到对话中？</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比喻</a:t>
            </a:r>
            <a:endParaRPr lang="en-US" dirty="0"/>
          </a:p>
        </p:txBody>
      </p:sp>
      <p:sp>
        <p:nvSpPr>
          <p:cNvPr id="3" name="Content Placeholder 2"/>
          <p:cNvSpPr>
            <a:spLocks noGrp="1"/>
          </p:cNvSpPr>
          <p:nvPr>
            <p:ph idx="1"/>
          </p:nvPr>
        </p:nvSpPr>
        <p:spPr>
          <a:xfrm>
            <a:off x="838200" y="1899557"/>
            <a:ext cx="10515600" cy="4086905"/>
          </a:xfrm>
        </p:spPr>
        <p:txBody>
          <a:bodyPr>
            <a:normAutofit fontScale="92500" lnSpcReduction="10000"/>
          </a:bodyPr>
          <a:lstStyle/>
          <a:p>
            <a:r>
              <a:rPr lang="en-US" dirty="0"/>
              <a:t>Let life be beautiful like summer flowers and death like autumn leaves.	</a:t>
            </a:r>
            <a:r>
              <a:rPr lang="en-US" altLang="zh-CN" dirty="0"/>
              <a:t>——</a:t>
            </a:r>
            <a:r>
              <a:rPr lang="en-US" dirty="0"/>
              <a:t>Tagore </a:t>
            </a:r>
            <a:r>
              <a:rPr lang="en-US" altLang="zh-CN" dirty="0"/>
              <a:t>《</a:t>
            </a:r>
            <a:r>
              <a:rPr lang="en-US" dirty="0"/>
              <a:t>Stray Birds</a:t>
            </a:r>
            <a:r>
              <a:rPr lang="en-US" altLang="zh-CN" dirty="0"/>
              <a:t>》</a:t>
            </a:r>
            <a:endParaRPr lang="en-US" altLang="zh-CN" dirty="0"/>
          </a:p>
          <a:p>
            <a:r>
              <a:rPr lang="en-US" dirty="0"/>
              <a:t>Then he "died", as if the water disappear in the water.			</a:t>
            </a:r>
            <a:r>
              <a:rPr lang="en-US" altLang="zh-CN" dirty="0"/>
              <a:t>——</a:t>
            </a:r>
            <a:r>
              <a:rPr lang="en-US" dirty="0"/>
              <a:t>Borges </a:t>
            </a:r>
            <a:r>
              <a:rPr lang="en-US" altLang="zh-CN" dirty="0"/>
              <a:t>《 </a:t>
            </a:r>
            <a:r>
              <a:rPr lang="en-US" dirty="0"/>
              <a:t>Another Death</a:t>
            </a:r>
            <a:r>
              <a:rPr lang="en-US" altLang="zh-CN" dirty="0"/>
              <a:t> 》</a:t>
            </a:r>
            <a:endParaRPr lang="en-US" altLang="zh-CN" dirty="0"/>
          </a:p>
          <a:p>
            <a:r>
              <a:rPr lang="en-US" altLang="zh-CN" dirty="0"/>
              <a:t>Love is a touch and yet not a touch. 						——</a:t>
            </a:r>
            <a:r>
              <a:rPr lang="en-US" dirty="0"/>
              <a:t>Salinger </a:t>
            </a:r>
            <a:r>
              <a:rPr lang="en-US" altLang="zh-CN" dirty="0"/>
              <a:t>《</a:t>
            </a:r>
            <a:r>
              <a:rPr lang="en-US" dirty="0"/>
              <a:t>The heart of a Broken Story</a:t>
            </a:r>
            <a:r>
              <a:rPr lang="en-US" altLang="zh-CN" dirty="0"/>
              <a:t>》</a:t>
            </a:r>
            <a:endParaRPr lang="zh-CN" altLang="en-US" dirty="0"/>
          </a:p>
          <a:p>
            <a:r>
              <a:rPr lang="zh-CN" altLang="en-US" dirty="0"/>
              <a:t>爱情走得太快就像龙卷风。</a:t>
            </a:r>
            <a:r>
              <a:rPr lang="en-US" altLang="zh-CN" dirty="0"/>
              <a:t>	 ——</a:t>
            </a:r>
            <a:r>
              <a:rPr lang="zh-CN" altLang="en-US" dirty="0"/>
              <a:t>周杰伦</a:t>
            </a:r>
            <a:r>
              <a:rPr lang="en-US" altLang="zh-CN" dirty="0"/>
              <a:t>《</a:t>
            </a:r>
            <a:r>
              <a:rPr lang="zh-CN" altLang="en-US" dirty="0"/>
              <a:t>龙卷风</a:t>
            </a:r>
            <a:r>
              <a:rPr lang="en-US" altLang="zh-CN" dirty="0"/>
              <a:t>》</a:t>
            </a:r>
            <a:endParaRPr lang="en-US" altLang="zh-CN" dirty="0"/>
          </a:p>
          <a:p>
            <a:r>
              <a:rPr lang="zh-CN" altLang="en-US" dirty="0"/>
              <a:t>回忆是捉不到的月光。</a:t>
            </a:r>
            <a:r>
              <a:rPr lang="en-US" altLang="zh-CN" dirty="0"/>
              <a:t>	 ——</a:t>
            </a:r>
            <a:r>
              <a:rPr lang="zh-CN" altLang="en-US" dirty="0"/>
              <a:t>陈奕迅</a:t>
            </a:r>
            <a:r>
              <a:rPr lang="en-US" altLang="zh-CN" dirty="0"/>
              <a:t>《</a:t>
            </a:r>
            <a:r>
              <a:rPr lang="zh-CN" altLang="en-US" dirty="0"/>
              <a:t>爱情转移</a:t>
            </a:r>
            <a:r>
              <a:rPr lang="en-US" altLang="zh-CN" dirty="0"/>
              <a:t>》</a:t>
            </a:r>
            <a:endParaRPr lang="en-US" altLang="zh-CN" dirty="0"/>
          </a:p>
          <a:p>
            <a:r>
              <a:rPr lang="zh-CN" altLang="en-US" dirty="0"/>
              <a:t>当你发现时间是贼了，它早已偷光你的选择。</a:t>
            </a:r>
            <a:r>
              <a:rPr lang="en-US" altLang="zh-CN" dirty="0"/>
              <a:t>	 			——</a:t>
            </a:r>
            <a:r>
              <a:rPr lang="zh-CN" altLang="en-US" dirty="0"/>
              <a:t>李宗盛</a:t>
            </a:r>
            <a:r>
              <a:rPr lang="en-US" altLang="zh-CN" dirty="0"/>
              <a:t>《</a:t>
            </a:r>
            <a:r>
              <a:rPr lang="zh-CN" altLang="en-US" dirty="0"/>
              <a:t>给自己的歌</a:t>
            </a:r>
            <a:r>
              <a:rPr lang="en-US" altLang="zh-CN" dirty="0"/>
              <a:t>》</a:t>
            </a:r>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选取本体和喻体</a:t>
            </a:r>
            <a:endParaRPr lang="en-US" dirty="0"/>
          </a:p>
        </p:txBody>
      </p:sp>
      <p:sp>
        <p:nvSpPr>
          <p:cNvPr id="3" name="Content Placeholder 2"/>
          <p:cNvSpPr>
            <a:spLocks noGrp="1"/>
          </p:cNvSpPr>
          <p:nvPr>
            <p:ph idx="1"/>
          </p:nvPr>
        </p:nvSpPr>
        <p:spPr/>
        <p:txBody>
          <a:bodyPr/>
          <a:lstStyle/>
          <a:p>
            <a:r>
              <a:rPr lang="zh-CN" altLang="en-US" dirty="0"/>
              <a:t>本体：抽象的概念</a:t>
            </a:r>
            <a:endParaRPr lang="en-US" altLang="zh-CN" dirty="0"/>
          </a:p>
          <a:p>
            <a:pPr lvl="1"/>
            <a:r>
              <a:rPr lang="zh-CN" altLang="en-US" dirty="0"/>
              <a:t>从诗歌中收集</a:t>
            </a:r>
            <a:r>
              <a:rPr lang="en-US" dirty="0"/>
              <a:t>122</a:t>
            </a:r>
            <a:r>
              <a:rPr lang="zh-CN" altLang="en-US" dirty="0"/>
              <a:t>个概念</a:t>
            </a:r>
            <a:endParaRPr lang="en-US" altLang="zh-CN" dirty="0"/>
          </a:p>
          <a:p>
            <a:pPr lvl="1"/>
            <a:r>
              <a:rPr lang="zh-CN" altLang="en-US" dirty="0"/>
              <a:t>去除低频概念</a:t>
            </a:r>
            <a:endParaRPr lang="en-US" altLang="zh-CN" dirty="0"/>
          </a:p>
          <a:p>
            <a:pPr lvl="1"/>
            <a:r>
              <a:rPr lang="zh-CN" altLang="en-US" dirty="0"/>
              <a:t>最终得到</a:t>
            </a:r>
            <a:r>
              <a:rPr lang="en-US" altLang="zh-CN" dirty="0"/>
              <a:t>96</a:t>
            </a:r>
            <a:r>
              <a:rPr lang="zh-CN" altLang="en-US" dirty="0"/>
              <a:t>个概念</a:t>
            </a:r>
            <a:endParaRPr lang="en-US" altLang="zh-CN" dirty="0"/>
          </a:p>
          <a:p>
            <a:r>
              <a:rPr lang="zh-CN" altLang="en-US" dirty="0"/>
              <a:t>喻体：具体的概念</a:t>
            </a:r>
            <a:endParaRPr lang="en-US" altLang="zh-CN" dirty="0"/>
          </a:p>
          <a:p>
            <a:pPr lvl="1"/>
            <a:r>
              <a:rPr lang="zh-CN" altLang="en-US" dirty="0"/>
              <a:t>从聊天语料中抽取</a:t>
            </a:r>
            <a:r>
              <a:rPr lang="en-US" altLang="zh-CN" dirty="0"/>
              <a:t>10000</a:t>
            </a:r>
            <a:r>
              <a:rPr lang="zh-CN" altLang="en-US" dirty="0"/>
              <a:t>个常用名词</a:t>
            </a:r>
            <a:endParaRPr lang="en-US" altLang="zh-CN" dirty="0"/>
          </a:p>
          <a:p>
            <a:pPr lvl="1"/>
            <a:r>
              <a:rPr lang="zh-CN" altLang="en-US" dirty="0"/>
              <a:t>计算名词的“具体程度”</a:t>
            </a:r>
            <a:r>
              <a:rPr lang="en-US" dirty="0"/>
              <a:t> </a:t>
            </a:r>
            <a:r>
              <a:rPr lang="en-US" sz="1600" dirty="0"/>
              <a:t>[</a:t>
            </a:r>
            <a:r>
              <a:rPr lang="en-US" sz="1600" dirty="0" err="1"/>
              <a:t>Brysbaert</a:t>
            </a:r>
            <a:r>
              <a:rPr lang="en-US" sz="1600" dirty="0"/>
              <a:t> et al, 2014]</a:t>
            </a:r>
            <a:endParaRPr lang="en-US" sz="1600" dirty="0"/>
          </a:p>
          <a:p>
            <a:pPr lvl="1"/>
            <a:r>
              <a:rPr lang="zh-CN" altLang="en-US" dirty="0"/>
              <a:t>最终选取最“具体”的</a:t>
            </a:r>
            <a:r>
              <a:rPr lang="en-US" altLang="zh-CN" dirty="0"/>
              <a:t>3000</a:t>
            </a:r>
            <a:r>
              <a:rPr lang="zh-CN" altLang="en-US" dirty="0"/>
              <a:t>个名词</a:t>
            </a:r>
            <a:endParaRPr lang="en-US" dirty="0"/>
          </a:p>
        </p:txBody>
      </p:sp>
      <p:pic>
        <p:nvPicPr>
          <p:cNvPr id="4" name="Picture 3"/>
          <p:cNvPicPr>
            <a:picLocks noChangeAspect="1"/>
          </p:cNvPicPr>
          <p:nvPr/>
        </p:nvPicPr>
        <p:blipFill>
          <a:blip r:embed="rId1"/>
          <a:stretch>
            <a:fillRect/>
          </a:stretch>
        </p:blipFill>
        <p:spPr>
          <a:xfrm>
            <a:off x="6718708" y="1825625"/>
            <a:ext cx="4635092" cy="3569216"/>
          </a:xfrm>
          <a:prstGeom prst="rect">
            <a:avLst/>
          </a:prstGeom>
        </p:spPr>
      </p:pic>
      <p:pic>
        <p:nvPicPr>
          <p:cNvPr id="5" name="Picture 4"/>
          <p:cNvPicPr>
            <a:picLocks noChangeAspect="1"/>
          </p:cNvPicPr>
          <p:nvPr/>
        </p:nvPicPr>
        <p:blipFill>
          <a:blip r:embed="rId2"/>
          <a:stretch>
            <a:fillRect/>
          </a:stretch>
        </p:blipFill>
        <p:spPr>
          <a:xfrm>
            <a:off x="774357" y="5954595"/>
            <a:ext cx="10643286" cy="5382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交叉熵</a:t>
            </a:r>
            <a:endParaRPr lang="zh-CN" altLang="en-US" dirty="0"/>
          </a:p>
        </p:txBody>
      </p:sp>
      <p:sp>
        <p:nvSpPr>
          <p:cNvPr id="3" name="内容占位符 2"/>
          <p:cNvSpPr>
            <a:spLocks noGrp="1"/>
          </p:cNvSpPr>
          <p:nvPr>
            <p:ph idx="1"/>
          </p:nvPr>
        </p:nvSpPr>
        <p:spPr/>
        <p:txBody>
          <a:bodyPr/>
          <a:lstStyle/>
          <a:p>
            <a:r>
              <a:rPr lang="zh-CN" altLang="en-US" dirty="0"/>
              <a:t>假设语言（单词序列）是由一个随机过程产生的数据，</a:t>
            </a:r>
            <a:r>
              <a:rPr lang="en-US" altLang="zh-CN" dirty="0"/>
              <a:t>n</a:t>
            </a:r>
            <a:r>
              <a:rPr lang="zh-CN" altLang="en-US" dirty="0"/>
              <a:t>元模型的熵的定义为：</a:t>
            </a:r>
            <a:endParaRPr lang="en-US" altLang="zh-CN" dirty="0"/>
          </a:p>
          <a:p>
            <a:endParaRPr lang="en-US" altLang="zh-CN" dirty="0"/>
          </a:p>
          <a:p>
            <a:pPr marL="0" indent="0">
              <a:buNone/>
            </a:pPr>
            <a:r>
              <a:rPr lang="en-US" altLang="zh-CN" dirty="0"/>
              <a:t>   n</a:t>
            </a:r>
            <a:r>
              <a:rPr lang="zh-CN" altLang="en-US" dirty="0"/>
              <a:t>元模型的交叉熵的定义为：</a:t>
            </a:r>
            <a:endParaRPr lang="en-US" altLang="zh-CN" dirty="0"/>
          </a:p>
          <a:p>
            <a:pPr marL="0" indent="0">
              <a:buNone/>
            </a:pPr>
            <a:endParaRPr lang="en-US" altLang="zh-CN" dirty="0"/>
          </a:p>
          <a:p>
            <a:pPr marL="0" indent="0">
              <a:buNone/>
            </a:pPr>
            <a:r>
              <a:rPr lang="en-US" altLang="zh-CN" dirty="0"/>
              <a:t>   p</a:t>
            </a:r>
            <a:r>
              <a:rPr lang="zh-CN" altLang="en-US" dirty="0"/>
              <a:t>表示真实概率分布，</a:t>
            </a:r>
            <a:r>
              <a:rPr lang="en-US" altLang="zh-CN" dirty="0"/>
              <a:t>q</a:t>
            </a:r>
            <a:r>
              <a:rPr lang="zh-CN" altLang="en-US" dirty="0"/>
              <a:t>表示某一个模型</a:t>
            </a:r>
            <a:endParaRPr lang="en-US" altLang="zh-CN" dirty="0"/>
          </a:p>
          <a:p>
            <a:pPr marL="0" indent="0">
              <a:buNone/>
            </a:pPr>
            <a:r>
              <a:rPr lang="en-US" altLang="zh-CN" dirty="0"/>
              <a:t>   </a:t>
            </a:r>
            <a:r>
              <a:rPr lang="zh-CN" altLang="en-US" dirty="0"/>
              <a:t>确定的概率分布。有关系成立：</a:t>
            </a:r>
            <a:endParaRPr lang="en-US" altLang="zh-CN" dirty="0"/>
          </a:p>
          <a:p>
            <a:endParaRPr lang="zh-CN" altLang="en-US" dirty="0"/>
          </a:p>
        </p:txBody>
      </p:sp>
      <p:pic>
        <p:nvPicPr>
          <p:cNvPr id="5" name="图片 4"/>
          <p:cNvPicPr>
            <a:picLocks noChangeAspect="1"/>
          </p:cNvPicPr>
          <p:nvPr/>
        </p:nvPicPr>
        <p:blipFill rotWithShape="1">
          <a:blip r:embed="rId1"/>
          <a:srcRect l="23584" t="33091" r="48404" b="24659"/>
          <a:stretch>
            <a:fillRect/>
          </a:stretch>
        </p:blipFill>
        <p:spPr>
          <a:xfrm>
            <a:off x="7392318" y="2456761"/>
            <a:ext cx="3415229" cy="2897437"/>
          </a:xfrm>
          <a:prstGeom prst="rect">
            <a:avLst/>
          </a:prstGeom>
        </p:spPr>
      </p:pic>
      <p:pic>
        <p:nvPicPr>
          <p:cNvPr id="7" name="图片 6"/>
          <p:cNvPicPr>
            <a:picLocks noChangeAspect="1"/>
          </p:cNvPicPr>
          <p:nvPr/>
        </p:nvPicPr>
        <p:blipFill rotWithShape="1">
          <a:blip r:embed="rId2"/>
          <a:srcRect l="13834" t="24652" r="48250" b="68593"/>
          <a:stretch>
            <a:fillRect/>
          </a:stretch>
        </p:blipFill>
        <p:spPr>
          <a:xfrm>
            <a:off x="1384452" y="2727008"/>
            <a:ext cx="5028365" cy="503872"/>
          </a:xfrm>
          <a:prstGeom prst="rect">
            <a:avLst/>
          </a:prstGeom>
        </p:spPr>
      </p:pic>
      <p:pic>
        <p:nvPicPr>
          <p:cNvPr id="9" name="图片 8"/>
          <p:cNvPicPr>
            <a:picLocks noChangeAspect="1"/>
          </p:cNvPicPr>
          <p:nvPr/>
        </p:nvPicPr>
        <p:blipFill rotWithShape="1">
          <a:blip r:embed="rId2"/>
          <a:srcRect l="14333" t="43704" r="47402" b="50000"/>
          <a:stretch>
            <a:fillRect/>
          </a:stretch>
        </p:blipFill>
        <p:spPr>
          <a:xfrm>
            <a:off x="1430703" y="3749041"/>
            <a:ext cx="5443985" cy="503872"/>
          </a:xfrm>
          <a:prstGeom prst="rect">
            <a:avLst/>
          </a:prstGeom>
        </p:spPr>
      </p:pic>
      <p:pic>
        <p:nvPicPr>
          <p:cNvPr id="11" name="图片 10"/>
          <p:cNvPicPr>
            <a:picLocks noChangeAspect="1"/>
          </p:cNvPicPr>
          <p:nvPr/>
        </p:nvPicPr>
        <p:blipFill rotWithShape="1">
          <a:blip r:embed="rId3"/>
          <a:srcRect l="22833" t="71852" r="60632" b="23407"/>
          <a:stretch>
            <a:fillRect/>
          </a:stretch>
        </p:blipFill>
        <p:spPr>
          <a:xfrm>
            <a:off x="2794000" y="5421051"/>
            <a:ext cx="2727920" cy="4399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选取连接词</a:t>
            </a:r>
            <a:endParaRPr lang="en-US" dirty="0"/>
          </a:p>
        </p:txBody>
      </p:sp>
      <p:sp>
        <p:nvSpPr>
          <p:cNvPr id="3" name="Content Placeholder 2"/>
          <p:cNvSpPr>
            <a:spLocks noGrp="1"/>
          </p:cNvSpPr>
          <p:nvPr>
            <p:ph idx="1"/>
          </p:nvPr>
        </p:nvSpPr>
        <p:spPr/>
        <p:txBody>
          <a:bodyPr/>
          <a:lstStyle/>
          <a:p>
            <a:r>
              <a:rPr lang="zh-CN" altLang="en-US" dirty="0"/>
              <a:t>计算词语之间的距离</a:t>
            </a:r>
            <a:endParaRPr lang="en-US" altLang="zh-CN" dirty="0"/>
          </a:p>
          <a:p>
            <a:pPr lvl="1"/>
            <a:r>
              <a:rPr lang="en-US" dirty="0"/>
              <a:t>word2vec</a:t>
            </a:r>
            <a:r>
              <a:rPr lang="zh-CN" altLang="en-US" dirty="0"/>
              <a:t>：词语</a:t>
            </a:r>
            <a:r>
              <a:rPr lang="en-US" altLang="zh-CN" dirty="0"/>
              <a:t>-&gt;</a:t>
            </a:r>
            <a:r>
              <a:rPr lang="zh-CN" altLang="en-US" dirty="0"/>
              <a:t>向量</a:t>
            </a:r>
            <a:endParaRPr lang="en-US" altLang="zh-CN" dirty="0"/>
          </a:p>
          <a:p>
            <a:pPr lvl="1"/>
            <a:r>
              <a:rPr lang="zh-CN" altLang="en-US" dirty="0"/>
              <a:t>近义词的词向量更为接近</a:t>
            </a:r>
            <a:endParaRPr lang="en-US" altLang="zh-CN" dirty="0"/>
          </a:p>
          <a:p>
            <a:r>
              <a:rPr lang="zh-CN" altLang="en-US" dirty="0"/>
              <a:t>基本要求</a:t>
            </a:r>
            <a:endParaRPr lang="en-US" altLang="zh-CN" dirty="0"/>
          </a:p>
          <a:p>
            <a:pPr lvl="1"/>
            <a:r>
              <a:rPr lang="zh-CN" altLang="en-US" dirty="0"/>
              <a:t>连接词与本体较为接近</a:t>
            </a:r>
            <a:endParaRPr lang="en-US" altLang="zh-CN" dirty="0"/>
          </a:p>
          <a:p>
            <a:pPr lvl="1"/>
            <a:r>
              <a:rPr lang="zh-CN" altLang="en-US" dirty="0"/>
              <a:t>连接词与喻体也较为接近</a:t>
            </a:r>
            <a:endParaRPr lang="en-US" altLang="zh-CN" dirty="0"/>
          </a:p>
          <a:p>
            <a:pPr lvl="1"/>
            <a:r>
              <a:rPr lang="zh-CN" altLang="en-US" dirty="0"/>
              <a:t>连接词介于两者之间</a:t>
            </a:r>
            <a:endParaRPr lang="en-US" altLang="zh-CN" dirty="0"/>
          </a:p>
          <a:p>
            <a:r>
              <a:rPr lang="zh-CN" altLang="en-US" dirty="0"/>
              <a:t>连接度</a:t>
            </a:r>
            <a:endParaRPr lang="en-US" dirty="0"/>
          </a:p>
        </p:txBody>
      </p:sp>
      <p:pic>
        <p:nvPicPr>
          <p:cNvPr id="5" name="Picture 4"/>
          <p:cNvPicPr>
            <a:picLocks noChangeAspect="1"/>
          </p:cNvPicPr>
          <p:nvPr/>
        </p:nvPicPr>
        <p:blipFill>
          <a:blip r:embed="rId1"/>
          <a:stretch>
            <a:fillRect/>
          </a:stretch>
        </p:blipFill>
        <p:spPr>
          <a:xfrm>
            <a:off x="371396" y="5306060"/>
            <a:ext cx="5349240" cy="1005840"/>
          </a:xfrm>
          <a:prstGeom prst="rect">
            <a:avLst/>
          </a:prstGeom>
        </p:spPr>
      </p:pic>
      <p:pic>
        <p:nvPicPr>
          <p:cNvPr id="4" name="Picture 3" descr="A screenshot of a cell phone&#10;&#10;Description generated with high confidence"/>
          <p:cNvPicPr>
            <a:picLocks noChangeAspect="1"/>
          </p:cNvPicPr>
          <p:nvPr/>
        </p:nvPicPr>
        <p:blipFill rotWithShape="1">
          <a:blip r:embed="rId2">
            <a:extLst>
              <a:ext uri="{28A0092B-C50C-407E-A947-70E740481C1C}">
                <a14:useLocalDpi xmlns:a14="http://schemas.microsoft.com/office/drawing/2010/main" val="0"/>
              </a:ext>
            </a:extLst>
          </a:blip>
          <a:srcRect l="11805" t="10071" r="8796" b="11458"/>
          <a:stretch>
            <a:fillRect/>
          </a:stretch>
        </p:blipFill>
        <p:spPr>
          <a:xfrm>
            <a:off x="5253831" y="1690687"/>
            <a:ext cx="6604022" cy="435133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92583" y="3100042"/>
            <a:ext cx="1367307"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rPr>
              <a:t>爱情</a:t>
            </a:r>
            <a:endParaRPr kumimoji="0" lang="en-US" sz="40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endParaRPr>
          </a:p>
        </p:txBody>
      </p:sp>
      <p:sp>
        <p:nvSpPr>
          <p:cNvPr id="6" name="TextBox 5"/>
          <p:cNvSpPr txBox="1"/>
          <p:nvPr/>
        </p:nvSpPr>
        <p:spPr>
          <a:xfrm>
            <a:off x="5935814" y="1485080"/>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坚定</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sp>
        <p:nvSpPr>
          <p:cNvPr id="11" name="TextBox 10"/>
          <p:cNvSpPr txBox="1"/>
          <p:nvPr/>
        </p:nvSpPr>
        <p:spPr>
          <a:xfrm>
            <a:off x="7737308" y="766027"/>
            <a:ext cx="11079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rPr>
              <a:t>中国足球</a:t>
            </a:r>
            <a:endParaRPr kumimoji="0" 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endParaRPr>
          </a:p>
        </p:txBody>
      </p:sp>
      <p:sp>
        <p:nvSpPr>
          <p:cNvPr id="13" name="TextBox 12"/>
          <p:cNvSpPr txBox="1"/>
          <p:nvPr/>
        </p:nvSpPr>
        <p:spPr>
          <a:xfrm>
            <a:off x="10864054" y="2882676"/>
            <a:ext cx="78529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rPr>
              <a:t>股票</a:t>
            </a:r>
            <a:endParaRPr kumimoji="0" 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endParaRPr>
          </a:p>
        </p:txBody>
      </p:sp>
      <p:sp>
        <p:nvSpPr>
          <p:cNvPr id="14" name="TextBox 13"/>
          <p:cNvSpPr txBox="1"/>
          <p:nvPr/>
        </p:nvSpPr>
        <p:spPr>
          <a:xfrm>
            <a:off x="10854082" y="4527269"/>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rPr>
              <a:t>太阳</a:t>
            </a:r>
            <a:endParaRPr kumimoji="0" 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endParaRPr>
          </a:p>
        </p:txBody>
      </p:sp>
      <p:sp>
        <p:nvSpPr>
          <p:cNvPr id="15" name="TextBox 14"/>
          <p:cNvSpPr txBox="1"/>
          <p:nvPr/>
        </p:nvSpPr>
        <p:spPr>
          <a:xfrm>
            <a:off x="7338585" y="6341253"/>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rPr>
              <a:t>数组</a:t>
            </a:r>
            <a:endParaRPr kumimoji="0" 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endParaRPr>
          </a:p>
        </p:txBody>
      </p:sp>
      <p:sp>
        <p:nvSpPr>
          <p:cNvPr id="16" name="TextBox 15"/>
          <p:cNvSpPr txBox="1"/>
          <p:nvPr/>
        </p:nvSpPr>
        <p:spPr>
          <a:xfrm>
            <a:off x="1981969" y="6015243"/>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rPr>
              <a:t>闪电</a:t>
            </a:r>
            <a:endParaRPr kumimoji="0" 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endParaRPr>
          </a:p>
        </p:txBody>
      </p:sp>
      <p:sp>
        <p:nvSpPr>
          <p:cNvPr id="17" name="TextBox 16"/>
          <p:cNvSpPr txBox="1"/>
          <p:nvPr/>
        </p:nvSpPr>
        <p:spPr>
          <a:xfrm>
            <a:off x="68192" y="4539322"/>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rPr>
              <a:t>葡萄酒</a:t>
            </a:r>
            <a:endParaRPr kumimoji="0" 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endParaRPr>
          </a:p>
        </p:txBody>
      </p:sp>
      <p:sp>
        <p:nvSpPr>
          <p:cNvPr id="22" name="TextBox 21"/>
          <p:cNvSpPr txBox="1"/>
          <p:nvPr/>
        </p:nvSpPr>
        <p:spPr>
          <a:xfrm>
            <a:off x="4942954" y="6341253"/>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rPr>
              <a:t>风水</a:t>
            </a:r>
            <a:endParaRPr kumimoji="0" lang="en-US" altLang="zh-CN"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endParaRPr>
          </a:p>
        </p:txBody>
      </p:sp>
      <p:sp>
        <p:nvSpPr>
          <p:cNvPr id="23" name="TextBox 22"/>
          <p:cNvSpPr txBox="1"/>
          <p:nvPr/>
        </p:nvSpPr>
        <p:spPr>
          <a:xfrm>
            <a:off x="4756883" y="5188891"/>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迷信</a:t>
            </a:r>
            <a:endParaRPr kumimoji="0" lang="en-US" altLang="zh-CN"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sp>
        <p:nvSpPr>
          <p:cNvPr id="24" name="TextBox 23"/>
          <p:cNvSpPr txBox="1"/>
          <p:nvPr/>
        </p:nvSpPr>
        <p:spPr>
          <a:xfrm>
            <a:off x="6592628" y="1669395"/>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荒谬</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sp>
        <p:nvSpPr>
          <p:cNvPr id="25" name="TextBox 24"/>
          <p:cNvSpPr txBox="1"/>
          <p:nvPr/>
        </p:nvSpPr>
        <p:spPr>
          <a:xfrm>
            <a:off x="7084576" y="1828493"/>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未来</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cxnSp>
        <p:nvCxnSpPr>
          <p:cNvPr id="27" name="Straight Connector 26"/>
          <p:cNvCxnSpPr>
            <a:stCxn id="11" idx="2"/>
          </p:cNvCxnSpPr>
          <p:nvPr/>
        </p:nvCxnSpPr>
        <p:spPr>
          <a:xfrm flipH="1">
            <a:off x="7061290" y="1135359"/>
            <a:ext cx="1230016" cy="609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4" idx="2"/>
            <a:endCxn id="4" idx="3"/>
          </p:cNvCxnSpPr>
          <p:nvPr/>
        </p:nvCxnSpPr>
        <p:spPr>
          <a:xfrm flipH="1">
            <a:off x="6359890" y="2038727"/>
            <a:ext cx="555904" cy="1415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5" idx="2"/>
            <a:endCxn id="4" idx="3"/>
          </p:cNvCxnSpPr>
          <p:nvPr/>
        </p:nvCxnSpPr>
        <p:spPr>
          <a:xfrm flipH="1">
            <a:off x="6359890" y="2197825"/>
            <a:ext cx="1047852" cy="1256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1" idx="2"/>
          </p:cNvCxnSpPr>
          <p:nvPr/>
        </p:nvCxnSpPr>
        <p:spPr>
          <a:xfrm flipH="1">
            <a:off x="7559981" y="1135359"/>
            <a:ext cx="731325" cy="745587"/>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867512" y="4605596"/>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耀眼</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sp>
        <p:nvSpPr>
          <p:cNvPr id="41" name="TextBox 40"/>
          <p:cNvSpPr txBox="1"/>
          <p:nvPr/>
        </p:nvSpPr>
        <p:spPr>
          <a:xfrm>
            <a:off x="6074022" y="4583898"/>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复杂</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sp>
        <p:nvSpPr>
          <p:cNvPr id="42" name="TextBox 41"/>
          <p:cNvSpPr txBox="1"/>
          <p:nvPr/>
        </p:nvSpPr>
        <p:spPr>
          <a:xfrm>
            <a:off x="8886433" y="3937331"/>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灿烂</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cxnSp>
        <p:nvCxnSpPr>
          <p:cNvPr id="47" name="Straight Connector 46"/>
          <p:cNvCxnSpPr>
            <a:stCxn id="4" idx="2"/>
            <a:endCxn id="41" idx="0"/>
          </p:cNvCxnSpPr>
          <p:nvPr/>
        </p:nvCxnSpPr>
        <p:spPr>
          <a:xfrm>
            <a:off x="5676237" y="3807928"/>
            <a:ext cx="720951" cy="775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5" idx="0"/>
            <a:endCxn id="41" idx="2"/>
          </p:cNvCxnSpPr>
          <p:nvPr/>
        </p:nvCxnSpPr>
        <p:spPr>
          <a:xfrm flipH="1" flipV="1">
            <a:off x="6397188" y="4953230"/>
            <a:ext cx="1264563" cy="1388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 idx="3"/>
          </p:cNvCxnSpPr>
          <p:nvPr/>
        </p:nvCxnSpPr>
        <p:spPr>
          <a:xfrm>
            <a:off x="6359890" y="3453985"/>
            <a:ext cx="2485414" cy="534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2" idx="3"/>
            <a:endCxn id="14" idx="1"/>
          </p:cNvCxnSpPr>
          <p:nvPr/>
        </p:nvCxnSpPr>
        <p:spPr>
          <a:xfrm>
            <a:off x="9532764" y="4121997"/>
            <a:ext cx="1321318" cy="589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 idx="2"/>
            <a:endCxn id="23" idx="0"/>
          </p:cNvCxnSpPr>
          <p:nvPr/>
        </p:nvCxnSpPr>
        <p:spPr>
          <a:xfrm flipH="1">
            <a:off x="5080049" y="3807928"/>
            <a:ext cx="596188" cy="1380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3" idx="2"/>
            <a:endCxn id="22" idx="0"/>
          </p:cNvCxnSpPr>
          <p:nvPr/>
        </p:nvCxnSpPr>
        <p:spPr>
          <a:xfrm>
            <a:off x="5080049" y="5558223"/>
            <a:ext cx="186071" cy="783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4" idx="2"/>
          </p:cNvCxnSpPr>
          <p:nvPr/>
        </p:nvCxnSpPr>
        <p:spPr>
          <a:xfrm flipH="1">
            <a:off x="3421510" y="3807928"/>
            <a:ext cx="2254727" cy="816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0" idx="2"/>
            <a:endCxn id="16" idx="3"/>
          </p:cNvCxnSpPr>
          <p:nvPr/>
        </p:nvCxnSpPr>
        <p:spPr>
          <a:xfrm flipH="1">
            <a:off x="2628300" y="4974928"/>
            <a:ext cx="562378" cy="1224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7" idx="3"/>
          </p:cNvCxnSpPr>
          <p:nvPr/>
        </p:nvCxnSpPr>
        <p:spPr>
          <a:xfrm flipV="1">
            <a:off x="945355" y="4059011"/>
            <a:ext cx="1130790" cy="664977"/>
          </a:xfrm>
          <a:prstGeom prst="line">
            <a:avLst/>
          </a:prstGeom>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2034090" y="3710204"/>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沉淀</a:t>
            </a:r>
            <a:endParaRPr kumimoji="0" lang="en-US" altLang="zh-CN"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cxnSp>
        <p:nvCxnSpPr>
          <p:cNvPr id="86" name="Straight Connector 85"/>
          <p:cNvCxnSpPr>
            <a:endCxn id="4" idx="1"/>
          </p:cNvCxnSpPr>
          <p:nvPr/>
        </p:nvCxnSpPr>
        <p:spPr>
          <a:xfrm flipV="1">
            <a:off x="2810077" y="3453985"/>
            <a:ext cx="2182506" cy="320918"/>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2031094" y="473425"/>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rPr>
              <a:t>火苗</a:t>
            </a:r>
            <a:endParaRPr kumimoji="0" 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endParaRPr>
          </a:p>
        </p:txBody>
      </p:sp>
      <p:sp>
        <p:nvSpPr>
          <p:cNvPr id="89" name="TextBox 88"/>
          <p:cNvSpPr txBox="1"/>
          <p:nvPr/>
        </p:nvSpPr>
        <p:spPr>
          <a:xfrm>
            <a:off x="3346897" y="1630641"/>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滋长</a:t>
            </a:r>
            <a:endParaRPr kumimoji="0" lang="en-US" altLang="zh-CN"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sp>
        <p:nvSpPr>
          <p:cNvPr id="90" name="TextBox 89"/>
          <p:cNvSpPr txBox="1"/>
          <p:nvPr/>
        </p:nvSpPr>
        <p:spPr>
          <a:xfrm>
            <a:off x="8984333" y="3526834"/>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博弈</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cxnSp>
        <p:nvCxnSpPr>
          <p:cNvPr id="92" name="Straight Connector 91"/>
          <p:cNvCxnSpPr>
            <a:stCxn id="4" idx="3"/>
            <a:endCxn id="90" idx="1"/>
          </p:cNvCxnSpPr>
          <p:nvPr/>
        </p:nvCxnSpPr>
        <p:spPr>
          <a:xfrm>
            <a:off x="6359890" y="3453985"/>
            <a:ext cx="2624443" cy="257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90" idx="3"/>
            <a:endCxn id="13" idx="1"/>
          </p:cNvCxnSpPr>
          <p:nvPr/>
        </p:nvCxnSpPr>
        <p:spPr>
          <a:xfrm flipV="1">
            <a:off x="9630664" y="3067342"/>
            <a:ext cx="1233390" cy="644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4" idx="0"/>
          </p:cNvCxnSpPr>
          <p:nvPr/>
        </p:nvCxnSpPr>
        <p:spPr>
          <a:xfrm flipH="1" flipV="1">
            <a:off x="3860276" y="1991900"/>
            <a:ext cx="1815961" cy="11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88" idx="2"/>
          </p:cNvCxnSpPr>
          <p:nvPr/>
        </p:nvCxnSpPr>
        <p:spPr>
          <a:xfrm flipH="1" flipV="1">
            <a:off x="2354260" y="842757"/>
            <a:ext cx="1142649" cy="78781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396348" y="4247873"/>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黑夜</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cxnSp>
        <p:nvCxnSpPr>
          <p:cNvPr id="105" name="Straight Connector 104"/>
          <p:cNvCxnSpPr>
            <a:stCxn id="4" idx="3"/>
          </p:cNvCxnSpPr>
          <p:nvPr/>
        </p:nvCxnSpPr>
        <p:spPr>
          <a:xfrm>
            <a:off x="6359890" y="3453985"/>
            <a:ext cx="2113032" cy="866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0" idx="3"/>
            <a:endCxn id="14" idx="1"/>
          </p:cNvCxnSpPr>
          <p:nvPr/>
        </p:nvCxnSpPr>
        <p:spPr>
          <a:xfrm>
            <a:off x="9042679" y="4432539"/>
            <a:ext cx="1811403" cy="279396"/>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2031094" y="2796313"/>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天空</a:t>
            </a:r>
            <a:endParaRPr kumimoji="0" 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cxnSp>
        <p:nvCxnSpPr>
          <p:cNvPr id="118" name="Straight Connector 117"/>
          <p:cNvCxnSpPr>
            <a:stCxn id="114" idx="3"/>
            <a:endCxn id="4" idx="1"/>
          </p:cNvCxnSpPr>
          <p:nvPr/>
        </p:nvCxnSpPr>
        <p:spPr>
          <a:xfrm>
            <a:off x="2677425" y="2980979"/>
            <a:ext cx="2315158" cy="473006"/>
          </a:xfrm>
          <a:prstGeom prst="line">
            <a:avLst/>
          </a:prstGeom>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2305135" y="403169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奢侈品</a:t>
            </a:r>
            <a:endParaRPr kumimoji="0" lang="en-US" altLang="zh-CN"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cxnSp>
        <p:nvCxnSpPr>
          <p:cNvPr id="134" name="Straight Connector 133"/>
          <p:cNvCxnSpPr>
            <a:stCxn id="4" idx="1"/>
          </p:cNvCxnSpPr>
          <p:nvPr/>
        </p:nvCxnSpPr>
        <p:spPr>
          <a:xfrm flipH="1">
            <a:off x="3243737" y="3453985"/>
            <a:ext cx="1748846" cy="621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7" idx="3"/>
          </p:cNvCxnSpPr>
          <p:nvPr/>
        </p:nvCxnSpPr>
        <p:spPr>
          <a:xfrm flipV="1">
            <a:off x="945355" y="4320044"/>
            <a:ext cx="1408904" cy="403944"/>
          </a:xfrm>
          <a:prstGeom prst="line">
            <a:avLst/>
          </a:prstGeom>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53474" y="2088317"/>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rPr>
              <a:t>樱花</a:t>
            </a:r>
            <a:endParaRPr kumimoji="0" 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endParaRPr>
          </a:p>
        </p:txBody>
      </p:sp>
      <p:cxnSp>
        <p:nvCxnSpPr>
          <p:cNvPr id="139" name="Straight Connector 138"/>
          <p:cNvCxnSpPr>
            <a:stCxn id="137" idx="3"/>
          </p:cNvCxnSpPr>
          <p:nvPr/>
        </p:nvCxnSpPr>
        <p:spPr>
          <a:xfrm>
            <a:off x="699805" y="2272983"/>
            <a:ext cx="1345121" cy="573946"/>
          </a:xfrm>
          <a:prstGeom prst="line">
            <a:avLst/>
          </a:prstGeom>
        </p:spPr>
        <p:style>
          <a:lnRef idx="1">
            <a:schemeClr val="accent1"/>
          </a:lnRef>
          <a:fillRef idx="0">
            <a:schemeClr val="accent1"/>
          </a:fillRef>
          <a:effectRef idx="0">
            <a:schemeClr val="accent1"/>
          </a:effectRef>
          <a:fontRef idx="minor">
            <a:schemeClr val="tx1"/>
          </a:fontRef>
        </p:style>
      </p:cxnSp>
      <p:sp>
        <p:nvSpPr>
          <p:cNvPr id="314" name="TextBox 313"/>
          <p:cNvSpPr txBox="1"/>
          <p:nvPr/>
        </p:nvSpPr>
        <p:spPr>
          <a:xfrm>
            <a:off x="2923295" y="2036960"/>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光芒</a:t>
            </a:r>
            <a:endParaRPr kumimoji="0" lang="en-US" altLang="zh-CN"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cxnSp>
        <p:nvCxnSpPr>
          <p:cNvPr id="316" name="Straight Connector 315"/>
          <p:cNvCxnSpPr>
            <a:stCxn id="88" idx="2"/>
          </p:cNvCxnSpPr>
          <p:nvPr/>
        </p:nvCxnSpPr>
        <p:spPr>
          <a:xfrm>
            <a:off x="2354260" y="842757"/>
            <a:ext cx="791827" cy="1250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p:cNvCxnSpPr>
            <a:endCxn id="4" idx="0"/>
          </p:cNvCxnSpPr>
          <p:nvPr/>
        </p:nvCxnSpPr>
        <p:spPr>
          <a:xfrm>
            <a:off x="3509783" y="2281895"/>
            <a:ext cx="2166454" cy="818147"/>
          </a:xfrm>
          <a:prstGeom prst="line">
            <a:avLst/>
          </a:prstGeom>
        </p:spPr>
        <p:style>
          <a:lnRef idx="1">
            <a:schemeClr val="accent1"/>
          </a:lnRef>
          <a:fillRef idx="0">
            <a:schemeClr val="accent1"/>
          </a:fillRef>
          <a:effectRef idx="0">
            <a:schemeClr val="accent1"/>
          </a:effectRef>
          <a:fontRef idx="minor">
            <a:schemeClr val="tx1"/>
          </a:fontRef>
        </p:style>
      </p:cxnSp>
      <p:sp>
        <p:nvSpPr>
          <p:cNvPr id="388" name="TextBox 387"/>
          <p:cNvSpPr txBox="1"/>
          <p:nvPr/>
        </p:nvSpPr>
        <p:spPr>
          <a:xfrm>
            <a:off x="2420550" y="2442370"/>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绚烂</a:t>
            </a:r>
            <a:endParaRPr kumimoji="0" lang="en-US" altLang="zh-CN"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cxnSp>
        <p:nvCxnSpPr>
          <p:cNvPr id="390" name="Straight Connector 389"/>
          <p:cNvCxnSpPr>
            <a:stCxn id="137" idx="3"/>
          </p:cNvCxnSpPr>
          <p:nvPr/>
        </p:nvCxnSpPr>
        <p:spPr>
          <a:xfrm>
            <a:off x="699805" y="2272983"/>
            <a:ext cx="1712890" cy="228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2" name="Straight Connector 391"/>
          <p:cNvCxnSpPr>
            <a:endCxn id="4" idx="1"/>
          </p:cNvCxnSpPr>
          <p:nvPr/>
        </p:nvCxnSpPr>
        <p:spPr>
          <a:xfrm>
            <a:off x="3074736" y="2811702"/>
            <a:ext cx="1917847" cy="642283"/>
          </a:xfrm>
          <a:prstGeom prst="line">
            <a:avLst/>
          </a:prstGeom>
        </p:spPr>
        <p:style>
          <a:lnRef idx="1">
            <a:schemeClr val="accent1"/>
          </a:lnRef>
          <a:fillRef idx="0">
            <a:schemeClr val="accent1"/>
          </a:fillRef>
          <a:effectRef idx="0">
            <a:schemeClr val="accent1"/>
          </a:effectRef>
          <a:fontRef idx="minor">
            <a:schemeClr val="tx1"/>
          </a:fontRef>
        </p:style>
      </p:cxnSp>
      <p:sp>
        <p:nvSpPr>
          <p:cNvPr id="393" name="TextBox 392"/>
          <p:cNvSpPr txBox="1"/>
          <p:nvPr/>
        </p:nvSpPr>
        <p:spPr>
          <a:xfrm>
            <a:off x="3376633" y="4908654"/>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心跳</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cxnSp>
        <p:nvCxnSpPr>
          <p:cNvPr id="399" name="Straight Connector 398"/>
          <p:cNvCxnSpPr>
            <a:stCxn id="16" idx="3"/>
          </p:cNvCxnSpPr>
          <p:nvPr/>
        </p:nvCxnSpPr>
        <p:spPr>
          <a:xfrm flipV="1">
            <a:off x="2628300" y="5285124"/>
            <a:ext cx="884898" cy="914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1" name="Straight Connector 400"/>
          <p:cNvCxnSpPr>
            <a:endCxn id="4" idx="2"/>
          </p:cNvCxnSpPr>
          <p:nvPr/>
        </p:nvCxnSpPr>
        <p:spPr>
          <a:xfrm flipV="1">
            <a:off x="3921841" y="3807928"/>
            <a:ext cx="1754396" cy="1141845"/>
          </a:xfrm>
          <a:prstGeom prst="line">
            <a:avLst/>
          </a:prstGeom>
        </p:spPr>
        <p:style>
          <a:lnRef idx="1">
            <a:schemeClr val="accent1"/>
          </a:lnRef>
          <a:fillRef idx="0">
            <a:schemeClr val="accent1"/>
          </a:fillRef>
          <a:effectRef idx="0">
            <a:schemeClr val="accent1"/>
          </a:effectRef>
          <a:fontRef idx="minor">
            <a:schemeClr val="tx1"/>
          </a:fontRef>
        </p:style>
      </p:cxnSp>
      <p:sp>
        <p:nvSpPr>
          <p:cNvPr id="410" name="TextBox 409"/>
          <p:cNvSpPr txBox="1"/>
          <p:nvPr/>
        </p:nvSpPr>
        <p:spPr>
          <a:xfrm>
            <a:off x="8488763" y="3218670"/>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贬值</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sp>
        <p:nvSpPr>
          <p:cNvPr id="411" name="TextBox 410"/>
          <p:cNvSpPr txBox="1"/>
          <p:nvPr/>
        </p:nvSpPr>
        <p:spPr>
          <a:xfrm>
            <a:off x="8766697" y="2803814"/>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投资</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cxnSp>
        <p:nvCxnSpPr>
          <p:cNvPr id="420" name="Straight Connector 419"/>
          <p:cNvCxnSpPr>
            <a:stCxn id="4" idx="3"/>
            <a:endCxn id="410" idx="1"/>
          </p:cNvCxnSpPr>
          <p:nvPr/>
        </p:nvCxnSpPr>
        <p:spPr>
          <a:xfrm flipV="1">
            <a:off x="6359890" y="3403336"/>
            <a:ext cx="2128873" cy="50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13" idx="1"/>
            <a:endCxn id="410" idx="3"/>
          </p:cNvCxnSpPr>
          <p:nvPr/>
        </p:nvCxnSpPr>
        <p:spPr>
          <a:xfrm flipH="1">
            <a:off x="9135094" y="3067342"/>
            <a:ext cx="1728960" cy="335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4" idx="3"/>
            <a:endCxn id="411" idx="1"/>
          </p:cNvCxnSpPr>
          <p:nvPr/>
        </p:nvCxnSpPr>
        <p:spPr>
          <a:xfrm flipV="1">
            <a:off x="6359890" y="2988480"/>
            <a:ext cx="2406807" cy="465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411" idx="3"/>
            <a:endCxn id="13" idx="1"/>
          </p:cNvCxnSpPr>
          <p:nvPr/>
        </p:nvCxnSpPr>
        <p:spPr>
          <a:xfrm>
            <a:off x="9413028" y="2988480"/>
            <a:ext cx="1451026" cy="78862"/>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939575" y="1544773"/>
            <a:ext cx="77012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涟漪</a:t>
            </a:r>
            <a:endParaRPr kumimoji="0" lang="en-US" altLang="zh-CN"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cxnSp>
        <p:nvCxnSpPr>
          <p:cNvPr id="79" name="Straight Connector 78"/>
          <p:cNvCxnSpPr>
            <a:stCxn id="4" idx="0"/>
            <a:endCxn id="74" idx="2"/>
          </p:cNvCxnSpPr>
          <p:nvPr/>
        </p:nvCxnSpPr>
        <p:spPr>
          <a:xfrm flipH="1" flipV="1">
            <a:off x="4324639" y="1914105"/>
            <a:ext cx="1351598" cy="1185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8" idx="2"/>
          </p:cNvCxnSpPr>
          <p:nvPr/>
        </p:nvCxnSpPr>
        <p:spPr>
          <a:xfrm>
            <a:off x="2354260" y="842757"/>
            <a:ext cx="1709112" cy="705802"/>
          </a:xfrm>
          <a:prstGeom prst="line">
            <a:avLst/>
          </a:prstGeom>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7626287" y="2088088"/>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拖延</a:t>
            </a:r>
            <a:endParaRPr kumimoji="0" 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cxnSp>
        <p:nvCxnSpPr>
          <p:cNvPr id="108" name="Straight Connector 107"/>
          <p:cNvCxnSpPr>
            <a:stCxn id="4" idx="3"/>
          </p:cNvCxnSpPr>
          <p:nvPr/>
        </p:nvCxnSpPr>
        <p:spPr>
          <a:xfrm flipV="1">
            <a:off x="6359890" y="2477227"/>
            <a:ext cx="1451026" cy="976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1" idx="2"/>
          </p:cNvCxnSpPr>
          <p:nvPr/>
        </p:nvCxnSpPr>
        <p:spPr>
          <a:xfrm flipH="1">
            <a:off x="8060473" y="1135359"/>
            <a:ext cx="230833" cy="976954"/>
          </a:xfrm>
          <a:prstGeom prst="line">
            <a:avLst/>
          </a:prstGeom>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8563268" y="2398755"/>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民主</a:t>
            </a:r>
            <a:endParaRPr kumimoji="0" 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cxnSp>
        <p:nvCxnSpPr>
          <p:cNvPr id="131" name="Straight Connector 130"/>
          <p:cNvCxnSpPr>
            <a:stCxn id="4" idx="3"/>
          </p:cNvCxnSpPr>
          <p:nvPr/>
        </p:nvCxnSpPr>
        <p:spPr>
          <a:xfrm flipV="1">
            <a:off x="6359890" y="2672559"/>
            <a:ext cx="2113032" cy="781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78" idx="3"/>
            <a:endCxn id="13" idx="1"/>
          </p:cNvCxnSpPr>
          <p:nvPr/>
        </p:nvCxnSpPr>
        <p:spPr>
          <a:xfrm>
            <a:off x="9209599" y="2583421"/>
            <a:ext cx="1654455" cy="483921"/>
          </a:xfrm>
          <a:prstGeom prst="line">
            <a:avLst/>
          </a:prstGeom>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a:off x="8269757" y="4617205"/>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干涸</a:t>
            </a:r>
            <a:endParaRPr kumimoji="0" 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cxnSp>
        <p:nvCxnSpPr>
          <p:cNvPr id="141" name="Straight Connector 140"/>
          <p:cNvCxnSpPr>
            <a:stCxn id="4" idx="3"/>
          </p:cNvCxnSpPr>
          <p:nvPr/>
        </p:nvCxnSpPr>
        <p:spPr>
          <a:xfrm>
            <a:off x="6359890" y="3453985"/>
            <a:ext cx="2036458" cy="1257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87" idx="3"/>
            <a:endCxn id="14" idx="1"/>
          </p:cNvCxnSpPr>
          <p:nvPr/>
        </p:nvCxnSpPr>
        <p:spPr>
          <a:xfrm flipV="1">
            <a:off x="8916088" y="4711935"/>
            <a:ext cx="1937994" cy="89936"/>
          </a:xfrm>
          <a:prstGeom prst="line">
            <a:avLst/>
          </a:prstGeom>
        </p:spPr>
        <p:style>
          <a:lnRef idx="1">
            <a:schemeClr val="accent1"/>
          </a:lnRef>
          <a:fillRef idx="0">
            <a:schemeClr val="accent1"/>
          </a:fillRef>
          <a:effectRef idx="0">
            <a:schemeClr val="accent1"/>
          </a:effectRef>
          <a:fontRef idx="minor">
            <a:schemeClr val="tx1"/>
          </a:fontRef>
        </p:style>
      </p:cxnSp>
      <p:sp>
        <p:nvSpPr>
          <p:cNvPr id="195" name="TextBox 194"/>
          <p:cNvSpPr txBox="1"/>
          <p:nvPr/>
        </p:nvSpPr>
        <p:spPr>
          <a:xfrm>
            <a:off x="7107067" y="4415886"/>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小说</a:t>
            </a:r>
            <a:endParaRPr kumimoji="0" 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sp>
        <p:nvSpPr>
          <p:cNvPr id="196" name="TextBox 195"/>
          <p:cNvSpPr txBox="1"/>
          <p:nvPr/>
        </p:nvSpPr>
        <p:spPr>
          <a:xfrm>
            <a:off x="6738124" y="4775779"/>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枯燥</a:t>
            </a:r>
            <a:endParaRPr kumimoji="0" 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sp>
        <p:nvSpPr>
          <p:cNvPr id="197" name="TextBox 196"/>
          <p:cNvSpPr txBox="1"/>
          <p:nvPr/>
        </p:nvSpPr>
        <p:spPr>
          <a:xfrm>
            <a:off x="5907068" y="5100458"/>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做人</a:t>
            </a:r>
            <a:endParaRPr kumimoji="0" 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cxnSp>
        <p:nvCxnSpPr>
          <p:cNvPr id="427" name="Straight Connector 426"/>
          <p:cNvCxnSpPr>
            <a:stCxn id="4" idx="2"/>
            <a:endCxn id="197" idx="0"/>
          </p:cNvCxnSpPr>
          <p:nvPr/>
        </p:nvCxnSpPr>
        <p:spPr>
          <a:xfrm>
            <a:off x="5676237" y="3807928"/>
            <a:ext cx="553997" cy="1292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197" idx="2"/>
            <a:endCxn id="15" idx="0"/>
          </p:cNvCxnSpPr>
          <p:nvPr/>
        </p:nvCxnSpPr>
        <p:spPr>
          <a:xfrm>
            <a:off x="6230234" y="5469790"/>
            <a:ext cx="1431517" cy="871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4" idx="2"/>
          </p:cNvCxnSpPr>
          <p:nvPr/>
        </p:nvCxnSpPr>
        <p:spPr>
          <a:xfrm>
            <a:off x="5676237" y="3807928"/>
            <a:ext cx="1203393" cy="948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15" idx="0"/>
          </p:cNvCxnSpPr>
          <p:nvPr/>
        </p:nvCxnSpPr>
        <p:spPr>
          <a:xfrm>
            <a:off x="7227722" y="5218394"/>
            <a:ext cx="434029" cy="1122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195" idx="2"/>
            <a:endCxn id="15" idx="0"/>
          </p:cNvCxnSpPr>
          <p:nvPr/>
        </p:nvCxnSpPr>
        <p:spPr>
          <a:xfrm>
            <a:off x="7430233" y="4785218"/>
            <a:ext cx="231518" cy="1556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5" name="Straight Connector 284"/>
          <p:cNvCxnSpPr>
            <a:endCxn id="4" idx="2"/>
          </p:cNvCxnSpPr>
          <p:nvPr/>
        </p:nvCxnSpPr>
        <p:spPr>
          <a:xfrm flipH="1" flipV="1">
            <a:off x="5676237" y="3807928"/>
            <a:ext cx="1430830" cy="617015"/>
          </a:xfrm>
          <a:prstGeom prst="line">
            <a:avLst/>
          </a:prstGeom>
        </p:spPr>
        <p:style>
          <a:lnRef idx="1">
            <a:schemeClr val="accent1"/>
          </a:lnRef>
          <a:fillRef idx="0">
            <a:schemeClr val="accent1"/>
          </a:fillRef>
          <a:effectRef idx="0">
            <a:schemeClr val="accent1"/>
          </a:effectRef>
          <a:fontRef idx="minor">
            <a:schemeClr val="tx1"/>
          </a:fontRef>
        </p:style>
      </p:cxnSp>
      <p:sp>
        <p:nvSpPr>
          <p:cNvPr id="320" name="TextBox 319"/>
          <p:cNvSpPr txBox="1"/>
          <p:nvPr/>
        </p:nvSpPr>
        <p:spPr>
          <a:xfrm>
            <a:off x="5232745" y="5041958"/>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佛法</a:t>
            </a:r>
            <a:endParaRPr kumimoji="0" lang="en-US" altLang="zh-CN"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cxnSp>
        <p:nvCxnSpPr>
          <p:cNvPr id="263" name="Straight Connector 262"/>
          <p:cNvCxnSpPr>
            <a:stCxn id="4" idx="2"/>
            <a:endCxn id="320" idx="0"/>
          </p:cNvCxnSpPr>
          <p:nvPr/>
        </p:nvCxnSpPr>
        <p:spPr>
          <a:xfrm flipH="1">
            <a:off x="5555911" y="3807928"/>
            <a:ext cx="120326" cy="1234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320" idx="2"/>
            <a:endCxn id="22" idx="0"/>
          </p:cNvCxnSpPr>
          <p:nvPr/>
        </p:nvCxnSpPr>
        <p:spPr>
          <a:xfrm flipH="1">
            <a:off x="5266120" y="5411290"/>
            <a:ext cx="289791" cy="929963"/>
          </a:xfrm>
          <a:prstGeom prst="line">
            <a:avLst/>
          </a:prstGeom>
        </p:spPr>
        <p:style>
          <a:lnRef idx="1">
            <a:schemeClr val="accent1"/>
          </a:lnRef>
          <a:fillRef idx="0">
            <a:schemeClr val="accent1"/>
          </a:fillRef>
          <a:effectRef idx="0">
            <a:schemeClr val="accent1"/>
          </a:effectRef>
          <a:fontRef idx="minor">
            <a:schemeClr val="tx1"/>
          </a:fontRef>
        </p:style>
      </p:cxnSp>
      <p:sp>
        <p:nvSpPr>
          <p:cNvPr id="323" name="TextBox 322"/>
          <p:cNvSpPr txBox="1"/>
          <p:nvPr/>
        </p:nvSpPr>
        <p:spPr>
          <a:xfrm>
            <a:off x="3973458" y="5418029"/>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大海</a:t>
            </a:r>
            <a:endParaRPr kumimoji="0" lang="en-US" altLang="zh-CN"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cxnSp>
        <p:nvCxnSpPr>
          <p:cNvPr id="324" name="Straight Connector 323"/>
          <p:cNvCxnSpPr>
            <a:stCxn id="4" idx="2"/>
          </p:cNvCxnSpPr>
          <p:nvPr/>
        </p:nvCxnSpPr>
        <p:spPr>
          <a:xfrm flipH="1">
            <a:off x="4490706" y="3807928"/>
            <a:ext cx="1185531" cy="1617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a:endCxn id="16" idx="3"/>
          </p:cNvCxnSpPr>
          <p:nvPr/>
        </p:nvCxnSpPr>
        <p:spPr>
          <a:xfrm flipH="1">
            <a:off x="2628300" y="5738947"/>
            <a:ext cx="1442009" cy="460962"/>
          </a:xfrm>
          <a:prstGeom prst="line">
            <a:avLst/>
          </a:prstGeom>
        </p:spPr>
        <p:style>
          <a:lnRef idx="1">
            <a:schemeClr val="accent1"/>
          </a:lnRef>
          <a:fillRef idx="0">
            <a:schemeClr val="accent1"/>
          </a:fillRef>
          <a:effectRef idx="0">
            <a:schemeClr val="accent1"/>
          </a:effectRef>
          <a:fontRef idx="minor">
            <a:schemeClr val="tx1"/>
          </a:fontRef>
        </p:style>
      </p:cxnSp>
      <p:sp>
        <p:nvSpPr>
          <p:cNvPr id="351" name="TextBox 350"/>
          <p:cNvSpPr txBox="1"/>
          <p:nvPr/>
        </p:nvSpPr>
        <p:spPr>
          <a:xfrm>
            <a:off x="2011841" y="4425920"/>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白开水</a:t>
            </a:r>
            <a:endParaRPr kumimoji="0" lang="en-US" altLang="zh-CN"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cxnSp>
        <p:nvCxnSpPr>
          <p:cNvPr id="358" name="Straight Connector 357"/>
          <p:cNvCxnSpPr>
            <a:stCxn id="4" idx="1"/>
            <a:endCxn id="351" idx="3"/>
          </p:cNvCxnSpPr>
          <p:nvPr/>
        </p:nvCxnSpPr>
        <p:spPr>
          <a:xfrm flipH="1">
            <a:off x="2889004" y="3453985"/>
            <a:ext cx="2103579" cy="115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1" name="Straight Connector 360"/>
          <p:cNvCxnSpPr>
            <a:endCxn id="17" idx="3"/>
          </p:cNvCxnSpPr>
          <p:nvPr/>
        </p:nvCxnSpPr>
        <p:spPr>
          <a:xfrm flipH="1" flipV="1">
            <a:off x="945355" y="4723988"/>
            <a:ext cx="1065749" cy="9561"/>
          </a:xfrm>
          <a:prstGeom prst="line">
            <a:avLst/>
          </a:prstGeom>
        </p:spPr>
        <p:style>
          <a:lnRef idx="1">
            <a:schemeClr val="accent1"/>
          </a:lnRef>
          <a:fillRef idx="0">
            <a:schemeClr val="accent1"/>
          </a:fillRef>
          <a:effectRef idx="0">
            <a:schemeClr val="accent1"/>
          </a:effectRef>
          <a:fontRef idx="minor">
            <a:schemeClr val="tx1"/>
          </a:fontRef>
        </p:style>
      </p:cxnSp>
      <p:sp>
        <p:nvSpPr>
          <p:cNvPr id="448" name="TextBox 447"/>
          <p:cNvSpPr txBox="1"/>
          <p:nvPr/>
        </p:nvSpPr>
        <p:spPr>
          <a:xfrm>
            <a:off x="1836366" y="3144226"/>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rPr>
              <a:t>烟火</a:t>
            </a:r>
            <a:endParaRPr kumimoji="0" lang="en-US" altLang="zh-CN" sz="1800" b="0" i="0" u="none" strike="noStrike" kern="1200" cap="none" spc="0" normalizeH="0" baseline="0" noProof="0" dirty="0">
              <a:ln>
                <a:noFill/>
              </a:ln>
              <a:solidFill>
                <a:prstClr val="white">
                  <a:lumMod val="50000"/>
                  <a:lumOff val="50000"/>
                </a:prstClr>
              </a:solidFill>
              <a:effectLst/>
              <a:uLnTx/>
              <a:uFillTx/>
              <a:latin typeface="楷体" panose="02010609060101010101" pitchFamily="49" charset="-122"/>
              <a:ea typeface="楷体" panose="02010609060101010101" pitchFamily="49" charset="-122"/>
              <a:cs typeface="+mn-cs"/>
            </a:endParaRPr>
          </a:p>
        </p:txBody>
      </p:sp>
      <p:cxnSp>
        <p:nvCxnSpPr>
          <p:cNvPr id="360" name="Straight Connector 359"/>
          <p:cNvCxnSpPr>
            <a:stCxn id="4" idx="1"/>
            <a:endCxn id="448" idx="3"/>
          </p:cNvCxnSpPr>
          <p:nvPr/>
        </p:nvCxnSpPr>
        <p:spPr>
          <a:xfrm flipH="1" flipV="1">
            <a:off x="2482697" y="3328892"/>
            <a:ext cx="2509886" cy="125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137" idx="3"/>
            <a:endCxn id="448" idx="1"/>
          </p:cNvCxnSpPr>
          <p:nvPr/>
        </p:nvCxnSpPr>
        <p:spPr>
          <a:xfrm>
            <a:off x="699805" y="2272983"/>
            <a:ext cx="1136561" cy="1055909"/>
          </a:xfrm>
          <a:prstGeom prst="line">
            <a:avLst/>
          </a:prstGeom>
        </p:spPr>
        <p:style>
          <a:lnRef idx="1">
            <a:schemeClr val="accent1"/>
          </a:lnRef>
          <a:fillRef idx="0">
            <a:schemeClr val="accent1"/>
          </a:fillRef>
          <a:effectRef idx="0">
            <a:schemeClr val="accent1"/>
          </a:effectRef>
          <a:fontRef idx="minor">
            <a:schemeClr val="tx1"/>
          </a:fontRef>
        </p:style>
      </p:cxnSp>
      <p:sp>
        <p:nvSpPr>
          <p:cNvPr id="106" name="TextBox 4"/>
          <p:cNvSpPr txBox="1"/>
          <p:nvPr/>
        </p:nvSpPr>
        <p:spPr>
          <a:xfrm>
            <a:off x="5243486" y="304155"/>
            <a:ext cx="64953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rPr>
              <a:t>脂肪</a:t>
            </a:r>
            <a:endParaRPr kumimoji="0" lang="en-US" sz="1800" b="1" i="0" u="none" strike="noStrike" kern="1200" cap="none" spc="0" normalizeH="0" baseline="0" noProof="0" dirty="0">
              <a:ln>
                <a:noFill/>
              </a:ln>
              <a:solidFill>
                <a:srgbClr val="29AF8C"/>
              </a:solidFill>
              <a:effectLst/>
              <a:uLnTx/>
              <a:uFillTx/>
              <a:latin typeface="楷体" panose="02010609060101010101" pitchFamily="49" charset="-122"/>
              <a:ea typeface="楷体" panose="02010609060101010101" pitchFamily="49" charset="-122"/>
              <a:cs typeface="+mn-cs"/>
            </a:endParaRPr>
          </a:p>
        </p:txBody>
      </p:sp>
      <p:sp>
        <p:nvSpPr>
          <p:cNvPr id="109" name="TextBox 5"/>
          <p:cNvSpPr txBox="1"/>
          <p:nvPr/>
        </p:nvSpPr>
        <p:spPr>
          <a:xfrm>
            <a:off x="5935814" y="1485080"/>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积累</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cxnSp>
        <p:nvCxnSpPr>
          <p:cNvPr id="111" name="Straight Connector 7"/>
          <p:cNvCxnSpPr>
            <a:stCxn id="106" idx="2"/>
            <a:endCxn id="109" idx="0"/>
          </p:cNvCxnSpPr>
          <p:nvPr/>
        </p:nvCxnSpPr>
        <p:spPr>
          <a:xfrm>
            <a:off x="5568255" y="673487"/>
            <a:ext cx="690725" cy="811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9"/>
          <p:cNvCxnSpPr>
            <a:stCxn id="109" idx="2"/>
          </p:cNvCxnSpPr>
          <p:nvPr/>
        </p:nvCxnSpPr>
        <p:spPr>
          <a:xfrm flipH="1">
            <a:off x="5676237" y="1854412"/>
            <a:ext cx="582743" cy="1245630"/>
          </a:xfrm>
          <a:prstGeom prst="line">
            <a:avLst/>
          </a:prstGeom>
        </p:spPr>
        <p:style>
          <a:lnRef idx="1">
            <a:schemeClr val="accent1"/>
          </a:lnRef>
          <a:fillRef idx="0">
            <a:schemeClr val="accent1"/>
          </a:fillRef>
          <a:effectRef idx="0">
            <a:schemeClr val="accent1"/>
          </a:effectRef>
          <a:fontRef idx="minor">
            <a:schemeClr val="tx1"/>
          </a:fontRef>
        </p:style>
      </p:cxnSp>
      <p:sp>
        <p:nvSpPr>
          <p:cNvPr id="113" name="TextBox 90"/>
          <p:cNvSpPr txBox="1"/>
          <p:nvPr/>
        </p:nvSpPr>
        <p:spPr>
          <a:xfrm>
            <a:off x="4677272" y="1375496"/>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rPr>
              <a:t>生长</a:t>
            </a:r>
            <a:endParaRPr kumimoji="0" lang="en-US" sz="1800" b="0" i="0" u="none" strike="noStrike" kern="1200" cap="none" spc="0" normalizeH="0" baseline="0" noProof="0" dirty="0">
              <a:ln>
                <a:noFill/>
              </a:ln>
              <a:solidFill>
                <a:srgbClr val="97BE49"/>
              </a:solidFill>
              <a:effectLst/>
              <a:uLnTx/>
              <a:uFillTx/>
              <a:latin typeface="楷体" panose="02010609060101010101" pitchFamily="49" charset="-122"/>
              <a:ea typeface="楷体" panose="02010609060101010101" pitchFamily="49" charset="-122"/>
              <a:cs typeface="+mn-cs"/>
            </a:endParaRPr>
          </a:p>
        </p:txBody>
      </p:sp>
      <p:sp>
        <p:nvSpPr>
          <p:cNvPr id="115" name="TextBox 92"/>
          <p:cNvSpPr txBox="1"/>
          <p:nvPr/>
        </p:nvSpPr>
        <p:spPr>
          <a:xfrm>
            <a:off x="5360926" y="1614495"/>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楷体" panose="02010609060101010101" pitchFamily="49" charset="-122"/>
                <a:ea typeface="楷体" panose="02010609060101010101" pitchFamily="49" charset="-122"/>
                <a:cs typeface="+mn-cs"/>
              </a:rPr>
              <a:t>消耗</a:t>
            </a:r>
            <a:endParaRPr kumimoji="0" lang="en-US" sz="1800" b="0" i="0" u="none" strike="noStrike" kern="1200" cap="none" spc="0" normalizeH="0" baseline="0" noProof="0" dirty="0">
              <a:ln>
                <a:noFill/>
              </a:ln>
              <a:solidFill>
                <a:prstClr val="black">
                  <a:lumMod val="50000"/>
                  <a:lumOff val="50000"/>
                </a:prstClr>
              </a:solidFill>
              <a:effectLst/>
              <a:uLnTx/>
              <a:uFillTx/>
              <a:latin typeface="楷体" panose="02010609060101010101" pitchFamily="49" charset="-122"/>
              <a:ea typeface="楷体" panose="02010609060101010101" pitchFamily="49" charset="-122"/>
              <a:cs typeface="+mn-cs"/>
            </a:endParaRPr>
          </a:p>
        </p:txBody>
      </p:sp>
      <p:cxnSp>
        <p:nvCxnSpPr>
          <p:cNvPr id="116" name="Straight Connector 59"/>
          <p:cNvCxnSpPr>
            <a:endCxn id="115" idx="2"/>
          </p:cNvCxnSpPr>
          <p:nvPr/>
        </p:nvCxnSpPr>
        <p:spPr>
          <a:xfrm flipV="1">
            <a:off x="5676237" y="1983827"/>
            <a:ext cx="7855" cy="1116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65"/>
          <p:cNvCxnSpPr>
            <a:stCxn id="106" idx="2"/>
            <a:endCxn id="115" idx="0"/>
          </p:cNvCxnSpPr>
          <p:nvPr/>
        </p:nvCxnSpPr>
        <p:spPr>
          <a:xfrm>
            <a:off x="5568255" y="673487"/>
            <a:ext cx="115837" cy="941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289"/>
          <p:cNvCxnSpPr>
            <a:stCxn id="106" idx="2"/>
            <a:endCxn id="113" idx="0"/>
          </p:cNvCxnSpPr>
          <p:nvPr/>
        </p:nvCxnSpPr>
        <p:spPr>
          <a:xfrm flipH="1">
            <a:off x="5000438" y="673487"/>
            <a:ext cx="567817" cy="702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291"/>
          <p:cNvCxnSpPr>
            <a:stCxn id="113" idx="2"/>
          </p:cNvCxnSpPr>
          <p:nvPr/>
        </p:nvCxnSpPr>
        <p:spPr>
          <a:xfrm>
            <a:off x="5000438" y="1744828"/>
            <a:ext cx="675799" cy="1355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200" fill="hold">
                                          <p:stCondLst>
                                            <p:cond delay="0"/>
                                          </p:stCondLst>
                                        </p:cTn>
                                        <p:tgtEl>
                                          <p:spTgt spid="4"/>
                                        </p:tgtEl>
                                        <p:attrNameLst>
                                          <p:attrName>r</p:attrName>
                                        </p:attrNameLst>
                                      </p:cBhvr>
                                    </p:animRot>
                                    <p:animRot by="-240000">
                                      <p:cBhvr>
                                        <p:cTn id="7" dur="400" fill="hold">
                                          <p:stCondLst>
                                            <p:cond delay="400"/>
                                          </p:stCondLst>
                                        </p:cTn>
                                        <p:tgtEl>
                                          <p:spTgt spid="4"/>
                                        </p:tgtEl>
                                        <p:attrNameLst>
                                          <p:attrName>r</p:attrName>
                                        </p:attrNameLst>
                                      </p:cBhvr>
                                    </p:animRot>
                                    <p:animRot by="240000">
                                      <p:cBhvr>
                                        <p:cTn id="8" dur="400" fill="hold">
                                          <p:stCondLst>
                                            <p:cond delay="800"/>
                                          </p:stCondLst>
                                        </p:cTn>
                                        <p:tgtEl>
                                          <p:spTgt spid="4"/>
                                        </p:tgtEl>
                                        <p:attrNameLst>
                                          <p:attrName>r</p:attrName>
                                        </p:attrNameLst>
                                      </p:cBhvr>
                                    </p:animRot>
                                    <p:animRot by="-240000">
                                      <p:cBhvr>
                                        <p:cTn id="9" dur="400" fill="hold">
                                          <p:stCondLst>
                                            <p:cond delay="1200"/>
                                          </p:stCondLst>
                                        </p:cTn>
                                        <p:tgtEl>
                                          <p:spTgt spid="4"/>
                                        </p:tgtEl>
                                        <p:attrNameLst>
                                          <p:attrName>r</p:attrName>
                                        </p:attrNameLst>
                                      </p:cBhvr>
                                    </p:animRot>
                                    <p:animRot by="120000">
                                      <p:cBhvr>
                                        <p:cTn id="10" dur="400" fill="hold">
                                          <p:stCondLst>
                                            <p:cond delay="1600"/>
                                          </p:stCondLst>
                                        </p:cTn>
                                        <p:tgtEl>
                                          <p:spTgt spid="4"/>
                                        </p:tgtEl>
                                        <p:attrNameLst>
                                          <p:attrName>r</p:attrName>
                                        </p:attrNameLst>
                                      </p:cBhvr>
                                    </p:animRot>
                                  </p:childTnLst>
                                </p:cTn>
                              </p:par>
                            </p:childTnLst>
                          </p:cTn>
                        </p:par>
                        <p:par>
                          <p:cTn id="11" fill="hold">
                            <p:stCondLst>
                              <p:cond delay="2000"/>
                            </p:stCondLst>
                            <p:childTnLst>
                              <p:par>
                                <p:cTn id="12" presetID="53" presetClass="entr" presetSubtype="16"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1000" fill="hold"/>
                                        <p:tgtEl>
                                          <p:spTgt spid="28"/>
                                        </p:tgtEl>
                                        <p:attrNameLst>
                                          <p:attrName>ppt_w</p:attrName>
                                        </p:attrNameLst>
                                      </p:cBhvr>
                                      <p:tavLst>
                                        <p:tav tm="0">
                                          <p:val>
                                            <p:fltVal val="0"/>
                                          </p:val>
                                        </p:tav>
                                        <p:tav tm="100000">
                                          <p:val>
                                            <p:strVal val="#ppt_w"/>
                                          </p:val>
                                        </p:tav>
                                      </p:tavLst>
                                    </p:anim>
                                    <p:anim calcmode="lin" valueType="num">
                                      <p:cBhvr>
                                        <p:cTn id="15" dur="1000" fill="hold"/>
                                        <p:tgtEl>
                                          <p:spTgt spid="28"/>
                                        </p:tgtEl>
                                        <p:attrNameLst>
                                          <p:attrName>ppt_h</p:attrName>
                                        </p:attrNameLst>
                                      </p:cBhvr>
                                      <p:tavLst>
                                        <p:tav tm="0">
                                          <p:val>
                                            <p:fltVal val="0"/>
                                          </p:val>
                                        </p:tav>
                                        <p:tav tm="100000">
                                          <p:val>
                                            <p:strVal val="#ppt_h"/>
                                          </p:val>
                                        </p:tav>
                                      </p:tavLst>
                                    </p:anim>
                                    <p:animEffect transition="in" filter="fade">
                                      <p:cBhvr>
                                        <p:cTn id="16" dur="1000"/>
                                        <p:tgtEl>
                                          <p:spTgt spid="2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000" fill="hold"/>
                                        <p:tgtEl>
                                          <p:spTgt spid="24"/>
                                        </p:tgtEl>
                                        <p:attrNameLst>
                                          <p:attrName>ppt_w</p:attrName>
                                        </p:attrNameLst>
                                      </p:cBhvr>
                                      <p:tavLst>
                                        <p:tav tm="0">
                                          <p:val>
                                            <p:fltVal val="0"/>
                                          </p:val>
                                        </p:tav>
                                        <p:tav tm="100000">
                                          <p:val>
                                            <p:strVal val="#ppt_w"/>
                                          </p:val>
                                        </p:tav>
                                      </p:tavLst>
                                    </p:anim>
                                    <p:anim calcmode="lin" valueType="num">
                                      <p:cBhvr>
                                        <p:cTn id="20" dur="1000" fill="hold"/>
                                        <p:tgtEl>
                                          <p:spTgt spid="24"/>
                                        </p:tgtEl>
                                        <p:attrNameLst>
                                          <p:attrName>ppt_h</p:attrName>
                                        </p:attrNameLst>
                                      </p:cBhvr>
                                      <p:tavLst>
                                        <p:tav tm="0">
                                          <p:val>
                                            <p:fltVal val="0"/>
                                          </p:val>
                                        </p:tav>
                                        <p:tav tm="100000">
                                          <p:val>
                                            <p:strVal val="#ppt_h"/>
                                          </p:val>
                                        </p:tav>
                                      </p:tavLst>
                                    </p:anim>
                                    <p:animEffect transition="in" filter="fade">
                                      <p:cBhvr>
                                        <p:cTn id="21" dur="1000"/>
                                        <p:tgtEl>
                                          <p:spTgt spid="24"/>
                                        </p:tgtEl>
                                      </p:cBhvr>
                                    </p:animEffect>
                                  </p:childTnLst>
                                </p:cTn>
                              </p:par>
                              <p:par>
                                <p:cTn id="22" presetID="53" presetClass="entr" presetSubtype="16"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1000" fill="hold"/>
                                        <p:tgtEl>
                                          <p:spTgt spid="27"/>
                                        </p:tgtEl>
                                        <p:attrNameLst>
                                          <p:attrName>ppt_w</p:attrName>
                                        </p:attrNameLst>
                                      </p:cBhvr>
                                      <p:tavLst>
                                        <p:tav tm="0">
                                          <p:val>
                                            <p:fltVal val="0"/>
                                          </p:val>
                                        </p:tav>
                                        <p:tav tm="100000">
                                          <p:val>
                                            <p:strVal val="#ppt_w"/>
                                          </p:val>
                                        </p:tav>
                                      </p:tavLst>
                                    </p:anim>
                                    <p:anim calcmode="lin" valueType="num">
                                      <p:cBhvr>
                                        <p:cTn id="25" dur="1000" fill="hold"/>
                                        <p:tgtEl>
                                          <p:spTgt spid="27"/>
                                        </p:tgtEl>
                                        <p:attrNameLst>
                                          <p:attrName>ppt_h</p:attrName>
                                        </p:attrNameLst>
                                      </p:cBhvr>
                                      <p:tavLst>
                                        <p:tav tm="0">
                                          <p:val>
                                            <p:fltVal val="0"/>
                                          </p:val>
                                        </p:tav>
                                        <p:tav tm="100000">
                                          <p:val>
                                            <p:strVal val="#ppt_h"/>
                                          </p:val>
                                        </p:tav>
                                      </p:tavLst>
                                    </p:anim>
                                    <p:animEffect transition="in" filter="fade">
                                      <p:cBhvr>
                                        <p:cTn id="26" dur="1000"/>
                                        <p:tgtEl>
                                          <p:spTgt spid="2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1000" fill="hold"/>
                                        <p:tgtEl>
                                          <p:spTgt spid="11"/>
                                        </p:tgtEl>
                                        <p:attrNameLst>
                                          <p:attrName>ppt_w</p:attrName>
                                        </p:attrNameLst>
                                      </p:cBhvr>
                                      <p:tavLst>
                                        <p:tav tm="0">
                                          <p:val>
                                            <p:fltVal val="0"/>
                                          </p:val>
                                        </p:tav>
                                        <p:tav tm="100000">
                                          <p:val>
                                            <p:strVal val="#ppt_w"/>
                                          </p:val>
                                        </p:tav>
                                      </p:tavLst>
                                    </p:anim>
                                    <p:anim calcmode="lin" valueType="num">
                                      <p:cBhvr>
                                        <p:cTn id="30" dur="1000" fill="hold"/>
                                        <p:tgtEl>
                                          <p:spTgt spid="11"/>
                                        </p:tgtEl>
                                        <p:attrNameLst>
                                          <p:attrName>ppt_h</p:attrName>
                                        </p:attrNameLst>
                                      </p:cBhvr>
                                      <p:tavLst>
                                        <p:tav tm="0">
                                          <p:val>
                                            <p:fltVal val="0"/>
                                          </p:val>
                                        </p:tav>
                                        <p:tav tm="100000">
                                          <p:val>
                                            <p:strVal val="#ppt_h"/>
                                          </p:val>
                                        </p:tav>
                                      </p:tavLst>
                                    </p:anim>
                                    <p:animEffect transition="in" filter="fade">
                                      <p:cBhvr>
                                        <p:cTn id="31" dur="1000"/>
                                        <p:tgtEl>
                                          <p:spTgt spid="11"/>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1000" fill="hold"/>
                                        <p:tgtEl>
                                          <p:spTgt spid="31"/>
                                        </p:tgtEl>
                                        <p:attrNameLst>
                                          <p:attrName>ppt_w</p:attrName>
                                        </p:attrNameLst>
                                      </p:cBhvr>
                                      <p:tavLst>
                                        <p:tav tm="0">
                                          <p:val>
                                            <p:fltVal val="0"/>
                                          </p:val>
                                        </p:tav>
                                        <p:tav tm="100000">
                                          <p:val>
                                            <p:strVal val="#ppt_w"/>
                                          </p:val>
                                        </p:tav>
                                      </p:tavLst>
                                    </p:anim>
                                    <p:anim calcmode="lin" valueType="num">
                                      <p:cBhvr>
                                        <p:cTn id="36" dur="1000" fill="hold"/>
                                        <p:tgtEl>
                                          <p:spTgt spid="31"/>
                                        </p:tgtEl>
                                        <p:attrNameLst>
                                          <p:attrName>ppt_h</p:attrName>
                                        </p:attrNameLst>
                                      </p:cBhvr>
                                      <p:tavLst>
                                        <p:tav tm="0">
                                          <p:val>
                                            <p:fltVal val="0"/>
                                          </p:val>
                                        </p:tav>
                                        <p:tav tm="100000">
                                          <p:val>
                                            <p:strVal val="#ppt_h"/>
                                          </p:val>
                                        </p:tav>
                                      </p:tavLst>
                                    </p:anim>
                                    <p:animEffect transition="in" filter="fade">
                                      <p:cBhvr>
                                        <p:cTn id="37" dur="1000"/>
                                        <p:tgtEl>
                                          <p:spTgt spid="31"/>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1000" fill="hold"/>
                                        <p:tgtEl>
                                          <p:spTgt spid="25"/>
                                        </p:tgtEl>
                                        <p:attrNameLst>
                                          <p:attrName>ppt_w</p:attrName>
                                        </p:attrNameLst>
                                      </p:cBhvr>
                                      <p:tavLst>
                                        <p:tav tm="0">
                                          <p:val>
                                            <p:fltVal val="0"/>
                                          </p:val>
                                        </p:tav>
                                        <p:tav tm="100000">
                                          <p:val>
                                            <p:strVal val="#ppt_w"/>
                                          </p:val>
                                        </p:tav>
                                      </p:tavLst>
                                    </p:anim>
                                    <p:anim calcmode="lin" valueType="num">
                                      <p:cBhvr>
                                        <p:cTn id="41" dur="1000" fill="hold"/>
                                        <p:tgtEl>
                                          <p:spTgt spid="25"/>
                                        </p:tgtEl>
                                        <p:attrNameLst>
                                          <p:attrName>ppt_h</p:attrName>
                                        </p:attrNameLst>
                                      </p:cBhvr>
                                      <p:tavLst>
                                        <p:tav tm="0">
                                          <p:val>
                                            <p:fltVal val="0"/>
                                          </p:val>
                                        </p:tav>
                                        <p:tav tm="100000">
                                          <p:val>
                                            <p:strVal val="#ppt_h"/>
                                          </p:val>
                                        </p:tav>
                                      </p:tavLst>
                                    </p:anim>
                                    <p:animEffect transition="in" filter="fade">
                                      <p:cBhvr>
                                        <p:cTn id="42" dur="1000"/>
                                        <p:tgtEl>
                                          <p:spTgt spid="25"/>
                                        </p:tgtEl>
                                      </p:cBhvr>
                                    </p:animEffect>
                                  </p:childTnLst>
                                </p:cTn>
                              </p:par>
                              <p:par>
                                <p:cTn id="43" presetID="53" presetClass="entr" presetSubtype="16"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1000" fill="hold"/>
                                        <p:tgtEl>
                                          <p:spTgt spid="35"/>
                                        </p:tgtEl>
                                        <p:attrNameLst>
                                          <p:attrName>ppt_w</p:attrName>
                                        </p:attrNameLst>
                                      </p:cBhvr>
                                      <p:tavLst>
                                        <p:tav tm="0">
                                          <p:val>
                                            <p:fltVal val="0"/>
                                          </p:val>
                                        </p:tav>
                                        <p:tav tm="100000">
                                          <p:val>
                                            <p:strVal val="#ppt_w"/>
                                          </p:val>
                                        </p:tav>
                                      </p:tavLst>
                                    </p:anim>
                                    <p:anim calcmode="lin" valueType="num">
                                      <p:cBhvr>
                                        <p:cTn id="46" dur="1000" fill="hold"/>
                                        <p:tgtEl>
                                          <p:spTgt spid="35"/>
                                        </p:tgtEl>
                                        <p:attrNameLst>
                                          <p:attrName>ppt_h</p:attrName>
                                        </p:attrNameLst>
                                      </p:cBhvr>
                                      <p:tavLst>
                                        <p:tav tm="0">
                                          <p:val>
                                            <p:fltVal val="0"/>
                                          </p:val>
                                        </p:tav>
                                        <p:tav tm="100000">
                                          <p:val>
                                            <p:strVal val="#ppt_h"/>
                                          </p:val>
                                        </p:tav>
                                      </p:tavLst>
                                    </p:anim>
                                    <p:animEffect transition="in" filter="fade">
                                      <p:cBhvr>
                                        <p:cTn id="47" dur="1000"/>
                                        <p:tgtEl>
                                          <p:spTgt spid="35"/>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108"/>
                                        </p:tgtEl>
                                        <p:attrNameLst>
                                          <p:attrName>style.visibility</p:attrName>
                                        </p:attrNameLst>
                                      </p:cBhvr>
                                      <p:to>
                                        <p:strVal val="visible"/>
                                      </p:to>
                                    </p:set>
                                    <p:anim calcmode="lin" valueType="num">
                                      <p:cBhvr>
                                        <p:cTn id="51" dur="1000" fill="hold"/>
                                        <p:tgtEl>
                                          <p:spTgt spid="108"/>
                                        </p:tgtEl>
                                        <p:attrNameLst>
                                          <p:attrName>ppt_w</p:attrName>
                                        </p:attrNameLst>
                                      </p:cBhvr>
                                      <p:tavLst>
                                        <p:tav tm="0">
                                          <p:val>
                                            <p:fltVal val="0"/>
                                          </p:val>
                                        </p:tav>
                                        <p:tav tm="100000">
                                          <p:val>
                                            <p:strVal val="#ppt_w"/>
                                          </p:val>
                                        </p:tav>
                                      </p:tavLst>
                                    </p:anim>
                                    <p:anim calcmode="lin" valueType="num">
                                      <p:cBhvr>
                                        <p:cTn id="52" dur="1000" fill="hold"/>
                                        <p:tgtEl>
                                          <p:spTgt spid="108"/>
                                        </p:tgtEl>
                                        <p:attrNameLst>
                                          <p:attrName>ppt_h</p:attrName>
                                        </p:attrNameLst>
                                      </p:cBhvr>
                                      <p:tavLst>
                                        <p:tav tm="0">
                                          <p:val>
                                            <p:fltVal val="0"/>
                                          </p:val>
                                        </p:tav>
                                        <p:tav tm="100000">
                                          <p:val>
                                            <p:strVal val="#ppt_h"/>
                                          </p:val>
                                        </p:tav>
                                      </p:tavLst>
                                    </p:anim>
                                    <p:animEffect transition="in" filter="fade">
                                      <p:cBhvr>
                                        <p:cTn id="53" dur="1000"/>
                                        <p:tgtEl>
                                          <p:spTgt spid="108"/>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43"/>
                                        </p:tgtEl>
                                        <p:attrNameLst>
                                          <p:attrName>style.visibility</p:attrName>
                                        </p:attrNameLst>
                                      </p:cBhvr>
                                      <p:to>
                                        <p:strVal val="visible"/>
                                      </p:to>
                                    </p:set>
                                    <p:anim calcmode="lin" valueType="num">
                                      <p:cBhvr>
                                        <p:cTn id="56" dur="1000" fill="hold"/>
                                        <p:tgtEl>
                                          <p:spTgt spid="143"/>
                                        </p:tgtEl>
                                        <p:attrNameLst>
                                          <p:attrName>ppt_w</p:attrName>
                                        </p:attrNameLst>
                                      </p:cBhvr>
                                      <p:tavLst>
                                        <p:tav tm="0">
                                          <p:val>
                                            <p:fltVal val="0"/>
                                          </p:val>
                                        </p:tav>
                                        <p:tav tm="100000">
                                          <p:val>
                                            <p:strVal val="#ppt_w"/>
                                          </p:val>
                                        </p:tav>
                                      </p:tavLst>
                                    </p:anim>
                                    <p:anim calcmode="lin" valueType="num">
                                      <p:cBhvr>
                                        <p:cTn id="57" dur="1000" fill="hold"/>
                                        <p:tgtEl>
                                          <p:spTgt spid="143"/>
                                        </p:tgtEl>
                                        <p:attrNameLst>
                                          <p:attrName>ppt_h</p:attrName>
                                        </p:attrNameLst>
                                      </p:cBhvr>
                                      <p:tavLst>
                                        <p:tav tm="0">
                                          <p:val>
                                            <p:fltVal val="0"/>
                                          </p:val>
                                        </p:tav>
                                        <p:tav tm="100000">
                                          <p:val>
                                            <p:strVal val="#ppt_h"/>
                                          </p:val>
                                        </p:tav>
                                      </p:tavLst>
                                    </p:anim>
                                    <p:animEffect transition="in" filter="fade">
                                      <p:cBhvr>
                                        <p:cTn id="58" dur="1000"/>
                                        <p:tgtEl>
                                          <p:spTgt spid="143"/>
                                        </p:tgtEl>
                                      </p:cBhvr>
                                    </p:animEffect>
                                  </p:childTnLst>
                                </p:cTn>
                              </p:par>
                              <p:par>
                                <p:cTn id="59" presetID="53" presetClass="entr" presetSubtype="16" fill="hold" nodeType="withEffect">
                                  <p:stCondLst>
                                    <p:cond delay="0"/>
                                  </p:stCondLst>
                                  <p:childTnLst>
                                    <p:set>
                                      <p:cBhvr>
                                        <p:cTn id="60" dur="1" fill="hold">
                                          <p:stCondLst>
                                            <p:cond delay="0"/>
                                          </p:stCondLst>
                                        </p:cTn>
                                        <p:tgtEl>
                                          <p:spTgt spid="110"/>
                                        </p:tgtEl>
                                        <p:attrNameLst>
                                          <p:attrName>style.visibility</p:attrName>
                                        </p:attrNameLst>
                                      </p:cBhvr>
                                      <p:to>
                                        <p:strVal val="visible"/>
                                      </p:to>
                                    </p:set>
                                    <p:anim calcmode="lin" valueType="num">
                                      <p:cBhvr>
                                        <p:cTn id="61" dur="1000" fill="hold"/>
                                        <p:tgtEl>
                                          <p:spTgt spid="110"/>
                                        </p:tgtEl>
                                        <p:attrNameLst>
                                          <p:attrName>ppt_w</p:attrName>
                                        </p:attrNameLst>
                                      </p:cBhvr>
                                      <p:tavLst>
                                        <p:tav tm="0">
                                          <p:val>
                                            <p:fltVal val="0"/>
                                          </p:val>
                                        </p:tav>
                                        <p:tav tm="100000">
                                          <p:val>
                                            <p:strVal val="#ppt_w"/>
                                          </p:val>
                                        </p:tav>
                                      </p:tavLst>
                                    </p:anim>
                                    <p:anim calcmode="lin" valueType="num">
                                      <p:cBhvr>
                                        <p:cTn id="62" dur="1000" fill="hold"/>
                                        <p:tgtEl>
                                          <p:spTgt spid="110"/>
                                        </p:tgtEl>
                                        <p:attrNameLst>
                                          <p:attrName>ppt_h</p:attrName>
                                        </p:attrNameLst>
                                      </p:cBhvr>
                                      <p:tavLst>
                                        <p:tav tm="0">
                                          <p:val>
                                            <p:fltVal val="0"/>
                                          </p:val>
                                        </p:tav>
                                        <p:tav tm="100000">
                                          <p:val>
                                            <p:strVal val="#ppt_h"/>
                                          </p:val>
                                        </p:tav>
                                      </p:tavLst>
                                    </p:anim>
                                    <p:animEffect transition="in" filter="fade">
                                      <p:cBhvr>
                                        <p:cTn id="63" dur="1000"/>
                                        <p:tgtEl>
                                          <p:spTgt spid="110"/>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131"/>
                                        </p:tgtEl>
                                        <p:attrNameLst>
                                          <p:attrName>style.visibility</p:attrName>
                                        </p:attrNameLst>
                                      </p:cBhvr>
                                      <p:to>
                                        <p:strVal val="visible"/>
                                      </p:to>
                                    </p:set>
                                    <p:anim calcmode="lin" valueType="num">
                                      <p:cBhvr>
                                        <p:cTn id="67" dur="1000" fill="hold"/>
                                        <p:tgtEl>
                                          <p:spTgt spid="131"/>
                                        </p:tgtEl>
                                        <p:attrNameLst>
                                          <p:attrName>ppt_w</p:attrName>
                                        </p:attrNameLst>
                                      </p:cBhvr>
                                      <p:tavLst>
                                        <p:tav tm="0">
                                          <p:val>
                                            <p:fltVal val="0"/>
                                          </p:val>
                                        </p:tav>
                                        <p:tav tm="100000">
                                          <p:val>
                                            <p:strVal val="#ppt_w"/>
                                          </p:val>
                                        </p:tav>
                                      </p:tavLst>
                                    </p:anim>
                                    <p:anim calcmode="lin" valueType="num">
                                      <p:cBhvr>
                                        <p:cTn id="68" dur="1000" fill="hold"/>
                                        <p:tgtEl>
                                          <p:spTgt spid="131"/>
                                        </p:tgtEl>
                                        <p:attrNameLst>
                                          <p:attrName>ppt_h</p:attrName>
                                        </p:attrNameLst>
                                      </p:cBhvr>
                                      <p:tavLst>
                                        <p:tav tm="0">
                                          <p:val>
                                            <p:fltVal val="0"/>
                                          </p:val>
                                        </p:tav>
                                        <p:tav tm="100000">
                                          <p:val>
                                            <p:strVal val="#ppt_h"/>
                                          </p:val>
                                        </p:tav>
                                      </p:tavLst>
                                    </p:anim>
                                    <p:animEffect transition="in" filter="fade">
                                      <p:cBhvr>
                                        <p:cTn id="69" dur="1000"/>
                                        <p:tgtEl>
                                          <p:spTgt spid="13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8"/>
                                        </p:tgtEl>
                                        <p:attrNameLst>
                                          <p:attrName>style.visibility</p:attrName>
                                        </p:attrNameLst>
                                      </p:cBhvr>
                                      <p:to>
                                        <p:strVal val="visible"/>
                                      </p:to>
                                    </p:set>
                                    <p:anim calcmode="lin" valueType="num">
                                      <p:cBhvr>
                                        <p:cTn id="72" dur="1000" fill="hold"/>
                                        <p:tgtEl>
                                          <p:spTgt spid="178"/>
                                        </p:tgtEl>
                                        <p:attrNameLst>
                                          <p:attrName>ppt_w</p:attrName>
                                        </p:attrNameLst>
                                      </p:cBhvr>
                                      <p:tavLst>
                                        <p:tav tm="0">
                                          <p:val>
                                            <p:fltVal val="0"/>
                                          </p:val>
                                        </p:tav>
                                        <p:tav tm="100000">
                                          <p:val>
                                            <p:strVal val="#ppt_w"/>
                                          </p:val>
                                        </p:tav>
                                      </p:tavLst>
                                    </p:anim>
                                    <p:anim calcmode="lin" valueType="num">
                                      <p:cBhvr>
                                        <p:cTn id="73" dur="1000" fill="hold"/>
                                        <p:tgtEl>
                                          <p:spTgt spid="178"/>
                                        </p:tgtEl>
                                        <p:attrNameLst>
                                          <p:attrName>ppt_h</p:attrName>
                                        </p:attrNameLst>
                                      </p:cBhvr>
                                      <p:tavLst>
                                        <p:tav tm="0">
                                          <p:val>
                                            <p:fltVal val="0"/>
                                          </p:val>
                                        </p:tav>
                                        <p:tav tm="100000">
                                          <p:val>
                                            <p:strVal val="#ppt_h"/>
                                          </p:val>
                                        </p:tav>
                                      </p:tavLst>
                                    </p:anim>
                                    <p:animEffect transition="in" filter="fade">
                                      <p:cBhvr>
                                        <p:cTn id="74" dur="1000"/>
                                        <p:tgtEl>
                                          <p:spTgt spid="178"/>
                                        </p:tgtEl>
                                      </p:cBhvr>
                                    </p:animEffect>
                                  </p:childTnLst>
                                </p:cTn>
                              </p:par>
                              <p:par>
                                <p:cTn id="75" presetID="53" presetClass="entr" presetSubtype="16" fill="hold" nodeType="withEffect">
                                  <p:stCondLst>
                                    <p:cond delay="0"/>
                                  </p:stCondLst>
                                  <p:childTnLst>
                                    <p:set>
                                      <p:cBhvr>
                                        <p:cTn id="76" dur="1" fill="hold">
                                          <p:stCondLst>
                                            <p:cond delay="0"/>
                                          </p:stCondLst>
                                        </p:cTn>
                                        <p:tgtEl>
                                          <p:spTgt spid="133"/>
                                        </p:tgtEl>
                                        <p:attrNameLst>
                                          <p:attrName>style.visibility</p:attrName>
                                        </p:attrNameLst>
                                      </p:cBhvr>
                                      <p:to>
                                        <p:strVal val="visible"/>
                                      </p:to>
                                    </p:set>
                                    <p:anim calcmode="lin" valueType="num">
                                      <p:cBhvr>
                                        <p:cTn id="77" dur="1000" fill="hold"/>
                                        <p:tgtEl>
                                          <p:spTgt spid="133"/>
                                        </p:tgtEl>
                                        <p:attrNameLst>
                                          <p:attrName>ppt_w</p:attrName>
                                        </p:attrNameLst>
                                      </p:cBhvr>
                                      <p:tavLst>
                                        <p:tav tm="0">
                                          <p:val>
                                            <p:fltVal val="0"/>
                                          </p:val>
                                        </p:tav>
                                        <p:tav tm="100000">
                                          <p:val>
                                            <p:strVal val="#ppt_w"/>
                                          </p:val>
                                        </p:tav>
                                      </p:tavLst>
                                    </p:anim>
                                    <p:anim calcmode="lin" valueType="num">
                                      <p:cBhvr>
                                        <p:cTn id="78" dur="1000" fill="hold"/>
                                        <p:tgtEl>
                                          <p:spTgt spid="133"/>
                                        </p:tgtEl>
                                        <p:attrNameLst>
                                          <p:attrName>ppt_h</p:attrName>
                                        </p:attrNameLst>
                                      </p:cBhvr>
                                      <p:tavLst>
                                        <p:tav tm="0">
                                          <p:val>
                                            <p:fltVal val="0"/>
                                          </p:val>
                                        </p:tav>
                                        <p:tav tm="100000">
                                          <p:val>
                                            <p:strVal val="#ppt_h"/>
                                          </p:val>
                                        </p:tav>
                                      </p:tavLst>
                                    </p:anim>
                                    <p:animEffect transition="in" filter="fade">
                                      <p:cBhvr>
                                        <p:cTn id="79" dur="1000"/>
                                        <p:tgtEl>
                                          <p:spTgt spid="13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p:cTn id="82" dur="1000" fill="hold"/>
                                        <p:tgtEl>
                                          <p:spTgt spid="13"/>
                                        </p:tgtEl>
                                        <p:attrNameLst>
                                          <p:attrName>ppt_w</p:attrName>
                                        </p:attrNameLst>
                                      </p:cBhvr>
                                      <p:tavLst>
                                        <p:tav tm="0">
                                          <p:val>
                                            <p:fltVal val="0"/>
                                          </p:val>
                                        </p:tav>
                                        <p:tav tm="100000">
                                          <p:val>
                                            <p:strVal val="#ppt_w"/>
                                          </p:val>
                                        </p:tav>
                                      </p:tavLst>
                                    </p:anim>
                                    <p:anim calcmode="lin" valueType="num">
                                      <p:cBhvr>
                                        <p:cTn id="83" dur="1000" fill="hold"/>
                                        <p:tgtEl>
                                          <p:spTgt spid="13"/>
                                        </p:tgtEl>
                                        <p:attrNameLst>
                                          <p:attrName>ppt_h</p:attrName>
                                        </p:attrNameLst>
                                      </p:cBhvr>
                                      <p:tavLst>
                                        <p:tav tm="0">
                                          <p:val>
                                            <p:fltVal val="0"/>
                                          </p:val>
                                        </p:tav>
                                        <p:tav tm="100000">
                                          <p:val>
                                            <p:strVal val="#ppt_h"/>
                                          </p:val>
                                        </p:tav>
                                      </p:tavLst>
                                    </p:anim>
                                    <p:animEffect transition="in" filter="fade">
                                      <p:cBhvr>
                                        <p:cTn id="84" dur="1000"/>
                                        <p:tgtEl>
                                          <p:spTgt spid="13"/>
                                        </p:tgtEl>
                                      </p:cBhvr>
                                    </p:animEffect>
                                  </p:childTnLst>
                                </p:cTn>
                              </p:par>
                            </p:childTnLst>
                          </p:cTn>
                        </p:par>
                        <p:par>
                          <p:cTn id="85" fill="hold">
                            <p:stCondLst>
                              <p:cond delay="6000"/>
                            </p:stCondLst>
                            <p:childTnLst>
                              <p:par>
                                <p:cTn id="86" presetID="53" presetClass="entr" presetSubtype="16" fill="hold" nodeType="afterEffect">
                                  <p:stCondLst>
                                    <p:cond delay="0"/>
                                  </p:stCondLst>
                                  <p:childTnLst>
                                    <p:set>
                                      <p:cBhvr>
                                        <p:cTn id="87" dur="1" fill="hold">
                                          <p:stCondLst>
                                            <p:cond delay="0"/>
                                          </p:stCondLst>
                                        </p:cTn>
                                        <p:tgtEl>
                                          <p:spTgt spid="424"/>
                                        </p:tgtEl>
                                        <p:attrNameLst>
                                          <p:attrName>style.visibility</p:attrName>
                                        </p:attrNameLst>
                                      </p:cBhvr>
                                      <p:to>
                                        <p:strVal val="visible"/>
                                      </p:to>
                                    </p:set>
                                    <p:anim calcmode="lin" valueType="num">
                                      <p:cBhvr>
                                        <p:cTn id="88" dur="1000" fill="hold"/>
                                        <p:tgtEl>
                                          <p:spTgt spid="424"/>
                                        </p:tgtEl>
                                        <p:attrNameLst>
                                          <p:attrName>ppt_w</p:attrName>
                                        </p:attrNameLst>
                                      </p:cBhvr>
                                      <p:tavLst>
                                        <p:tav tm="0">
                                          <p:val>
                                            <p:fltVal val="0"/>
                                          </p:val>
                                        </p:tav>
                                        <p:tav tm="100000">
                                          <p:val>
                                            <p:strVal val="#ppt_w"/>
                                          </p:val>
                                        </p:tav>
                                      </p:tavLst>
                                    </p:anim>
                                    <p:anim calcmode="lin" valueType="num">
                                      <p:cBhvr>
                                        <p:cTn id="89" dur="1000" fill="hold"/>
                                        <p:tgtEl>
                                          <p:spTgt spid="424"/>
                                        </p:tgtEl>
                                        <p:attrNameLst>
                                          <p:attrName>ppt_h</p:attrName>
                                        </p:attrNameLst>
                                      </p:cBhvr>
                                      <p:tavLst>
                                        <p:tav tm="0">
                                          <p:val>
                                            <p:fltVal val="0"/>
                                          </p:val>
                                        </p:tav>
                                        <p:tav tm="100000">
                                          <p:val>
                                            <p:strVal val="#ppt_h"/>
                                          </p:val>
                                        </p:tav>
                                      </p:tavLst>
                                    </p:anim>
                                    <p:animEffect transition="in" filter="fade">
                                      <p:cBhvr>
                                        <p:cTn id="90" dur="1000"/>
                                        <p:tgtEl>
                                          <p:spTgt spid="424"/>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411"/>
                                        </p:tgtEl>
                                        <p:attrNameLst>
                                          <p:attrName>style.visibility</p:attrName>
                                        </p:attrNameLst>
                                      </p:cBhvr>
                                      <p:to>
                                        <p:strVal val="visible"/>
                                      </p:to>
                                    </p:set>
                                    <p:anim calcmode="lin" valueType="num">
                                      <p:cBhvr>
                                        <p:cTn id="93" dur="1000" fill="hold"/>
                                        <p:tgtEl>
                                          <p:spTgt spid="411"/>
                                        </p:tgtEl>
                                        <p:attrNameLst>
                                          <p:attrName>ppt_w</p:attrName>
                                        </p:attrNameLst>
                                      </p:cBhvr>
                                      <p:tavLst>
                                        <p:tav tm="0">
                                          <p:val>
                                            <p:fltVal val="0"/>
                                          </p:val>
                                        </p:tav>
                                        <p:tav tm="100000">
                                          <p:val>
                                            <p:strVal val="#ppt_w"/>
                                          </p:val>
                                        </p:tav>
                                      </p:tavLst>
                                    </p:anim>
                                    <p:anim calcmode="lin" valueType="num">
                                      <p:cBhvr>
                                        <p:cTn id="94" dur="1000" fill="hold"/>
                                        <p:tgtEl>
                                          <p:spTgt spid="411"/>
                                        </p:tgtEl>
                                        <p:attrNameLst>
                                          <p:attrName>ppt_h</p:attrName>
                                        </p:attrNameLst>
                                      </p:cBhvr>
                                      <p:tavLst>
                                        <p:tav tm="0">
                                          <p:val>
                                            <p:fltVal val="0"/>
                                          </p:val>
                                        </p:tav>
                                        <p:tav tm="100000">
                                          <p:val>
                                            <p:strVal val="#ppt_h"/>
                                          </p:val>
                                        </p:tav>
                                      </p:tavLst>
                                    </p:anim>
                                    <p:animEffect transition="in" filter="fade">
                                      <p:cBhvr>
                                        <p:cTn id="95" dur="1000"/>
                                        <p:tgtEl>
                                          <p:spTgt spid="411"/>
                                        </p:tgtEl>
                                      </p:cBhvr>
                                    </p:animEffect>
                                  </p:childTnLst>
                                </p:cTn>
                              </p:par>
                              <p:par>
                                <p:cTn id="96" presetID="53" presetClass="entr" presetSubtype="16" fill="hold" nodeType="withEffect">
                                  <p:stCondLst>
                                    <p:cond delay="0"/>
                                  </p:stCondLst>
                                  <p:childTnLst>
                                    <p:set>
                                      <p:cBhvr>
                                        <p:cTn id="97" dur="1" fill="hold">
                                          <p:stCondLst>
                                            <p:cond delay="0"/>
                                          </p:stCondLst>
                                        </p:cTn>
                                        <p:tgtEl>
                                          <p:spTgt spid="426"/>
                                        </p:tgtEl>
                                        <p:attrNameLst>
                                          <p:attrName>style.visibility</p:attrName>
                                        </p:attrNameLst>
                                      </p:cBhvr>
                                      <p:to>
                                        <p:strVal val="visible"/>
                                      </p:to>
                                    </p:set>
                                    <p:anim calcmode="lin" valueType="num">
                                      <p:cBhvr>
                                        <p:cTn id="98" dur="1000" fill="hold"/>
                                        <p:tgtEl>
                                          <p:spTgt spid="426"/>
                                        </p:tgtEl>
                                        <p:attrNameLst>
                                          <p:attrName>ppt_w</p:attrName>
                                        </p:attrNameLst>
                                      </p:cBhvr>
                                      <p:tavLst>
                                        <p:tav tm="0">
                                          <p:val>
                                            <p:fltVal val="0"/>
                                          </p:val>
                                        </p:tav>
                                        <p:tav tm="100000">
                                          <p:val>
                                            <p:strVal val="#ppt_w"/>
                                          </p:val>
                                        </p:tav>
                                      </p:tavLst>
                                    </p:anim>
                                    <p:anim calcmode="lin" valueType="num">
                                      <p:cBhvr>
                                        <p:cTn id="99" dur="1000" fill="hold"/>
                                        <p:tgtEl>
                                          <p:spTgt spid="426"/>
                                        </p:tgtEl>
                                        <p:attrNameLst>
                                          <p:attrName>ppt_h</p:attrName>
                                        </p:attrNameLst>
                                      </p:cBhvr>
                                      <p:tavLst>
                                        <p:tav tm="0">
                                          <p:val>
                                            <p:fltVal val="0"/>
                                          </p:val>
                                        </p:tav>
                                        <p:tav tm="100000">
                                          <p:val>
                                            <p:strVal val="#ppt_h"/>
                                          </p:val>
                                        </p:tav>
                                      </p:tavLst>
                                    </p:anim>
                                    <p:animEffect transition="in" filter="fade">
                                      <p:cBhvr>
                                        <p:cTn id="100" dur="1000"/>
                                        <p:tgtEl>
                                          <p:spTgt spid="426"/>
                                        </p:tgtEl>
                                      </p:cBhvr>
                                    </p:animEffect>
                                  </p:childTnLst>
                                </p:cTn>
                              </p:par>
                            </p:childTnLst>
                          </p:cTn>
                        </p:par>
                        <p:par>
                          <p:cTn id="101" fill="hold">
                            <p:stCondLst>
                              <p:cond delay="7000"/>
                            </p:stCondLst>
                            <p:childTnLst>
                              <p:par>
                                <p:cTn id="102" presetID="53" presetClass="entr" presetSubtype="16" fill="hold" nodeType="afterEffect">
                                  <p:stCondLst>
                                    <p:cond delay="0"/>
                                  </p:stCondLst>
                                  <p:childTnLst>
                                    <p:set>
                                      <p:cBhvr>
                                        <p:cTn id="103" dur="1" fill="hold">
                                          <p:stCondLst>
                                            <p:cond delay="0"/>
                                          </p:stCondLst>
                                        </p:cTn>
                                        <p:tgtEl>
                                          <p:spTgt spid="420"/>
                                        </p:tgtEl>
                                        <p:attrNameLst>
                                          <p:attrName>style.visibility</p:attrName>
                                        </p:attrNameLst>
                                      </p:cBhvr>
                                      <p:to>
                                        <p:strVal val="visible"/>
                                      </p:to>
                                    </p:set>
                                    <p:anim calcmode="lin" valueType="num">
                                      <p:cBhvr>
                                        <p:cTn id="104" dur="1000" fill="hold"/>
                                        <p:tgtEl>
                                          <p:spTgt spid="420"/>
                                        </p:tgtEl>
                                        <p:attrNameLst>
                                          <p:attrName>ppt_w</p:attrName>
                                        </p:attrNameLst>
                                      </p:cBhvr>
                                      <p:tavLst>
                                        <p:tav tm="0">
                                          <p:val>
                                            <p:fltVal val="0"/>
                                          </p:val>
                                        </p:tav>
                                        <p:tav tm="100000">
                                          <p:val>
                                            <p:strVal val="#ppt_w"/>
                                          </p:val>
                                        </p:tav>
                                      </p:tavLst>
                                    </p:anim>
                                    <p:anim calcmode="lin" valueType="num">
                                      <p:cBhvr>
                                        <p:cTn id="105" dur="1000" fill="hold"/>
                                        <p:tgtEl>
                                          <p:spTgt spid="420"/>
                                        </p:tgtEl>
                                        <p:attrNameLst>
                                          <p:attrName>ppt_h</p:attrName>
                                        </p:attrNameLst>
                                      </p:cBhvr>
                                      <p:tavLst>
                                        <p:tav tm="0">
                                          <p:val>
                                            <p:fltVal val="0"/>
                                          </p:val>
                                        </p:tav>
                                        <p:tav tm="100000">
                                          <p:val>
                                            <p:strVal val="#ppt_h"/>
                                          </p:val>
                                        </p:tav>
                                      </p:tavLst>
                                    </p:anim>
                                    <p:animEffect transition="in" filter="fade">
                                      <p:cBhvr>
                                        <p:cTn id="106" dur="1000"/>
                                        <p:tgtEl>
                                          <p:spTgt spid="420"/>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410"/>
                                        </p:tgtEl>
                                        <p:attrNameLst>
                                          <p:attrName>style.visibility</p:attrName>
                                        </p:attrNameLst>
                                      </p:cBhvr>
                                      <p:to>
                                        <p:strVal val="visible"/>
                                      </p:to>
                                    </p:set>
                                    <p:anim calcmode="lin" valueType="num">
                                      <p:cBhvr>
                                        <p:cTn id="109" dur="1000" fill="hold"/>
                                        <p:tgtEl>
                                          <p:spTgt spid="410"/>
                                        </p:tgtEl>
                                        <p:attrNameLst>
                                          <p:attrName>ppt_w</p:attrName>
                                        </p:attrNameLst>
                                      </p:cBhvr>
                                      <p:tavLst>
                                        <p:tav tm="0">
                                          <p:val>
                                            <p:fltVal val="0"/>
                                          </p:val>
                                        </p:tav>
                                        <p:tav tm="100000">
                                          <p:val>
                                            <p:strVal val="#ppt_w"/>
                                          </p:val>
                                        </p:tav>
                                      </p:tavLst>
                                    </p:anim>
                                    <p:anim calcmode="lin" valueType="num">
                                      <p:cBhvr>
                                        <p:cTn id="110" dur="1000" fill="hold"/>
                                        <p:tgtEl>
                                          <p:spTgt spid="410"/>
                                        </p:tgtEl>
                                        <p:attrNameLst>
                                          <p:attrName>ppt_h</p:attrName>
                                        </p:attrNameLst>
                                      </p:cBhvr>
                                      <p:tavLst>
                                        <p:tav tm="0">
                                          <p:val>
                                            <p:fltVal val="0"/>
                                          </p:val>
                                        </p:tav>
                                        <p:tav tm="100000">
                                          <p:val>
                                            <p:strVal val="#ppt_h"/>
                                          </p:val>
                                        </p:tav>
                                      </p:tavLst>
                                    </p:anim>
                                    <p:animEffect transition="in" filter="fade">
                                      <p:cBhvr>
                                        <p:cTn id="111" dur="1000"/>
                                        <p:tgtEl>
                                          <p:spTgt spid="410"/>
                                        </p:tgtEl>
                                      </p:cBhvr>
                                    </p:animEffect>
                                  </p:childTnLst>
                                </p:cTn>
                              </p:par>
                              <p:par>
                                <p:cTn id="112" presetID="53" presetClass="entr" presetSubtype="16" fill="hold" nodeType="withEffect">
                                  <p:stCondLst>
                                    <p:cond delay="0"/>
                                  </p:stCondLst>
                                  <p:childTnLst>
                                    <p:set>
                                      <p:cBhvr>
                                        <p:cTn id="113" dur="1" fill="hold">
                                          <p:stCondLst>
                                            <p:cond delay="0"/>
                                          </p:stCondLst>
                                        </p:cTn>
                                        <p:tgtEl>
                                          <p:spTgt spid="422"/>
                                        </p:tgtEl>
                                        <p:attrNameLst>
                                          <p:attrName>style.visibility</p:attrName>
                                        </p:attrNameLst>
                                      </p:cBhvr>
                                      <p:to>
                                        <p:strVal val="visible"/>
                                      </p:to>
                                    </p:set>
                                    <p:anim calcmode="lin" valueType="num">
                                      <p:cBhvr>
                                        <p:cTn id="114" dur="1000" fill="hold"/>
                                        <p:tgtEl>
                                          <p:spTgt spid="422"/>
                                        </p:tgtEl>
                                        <p:attrNameLst>
                                          <p:attrName>ppt_w</p:attrName>
                                        </p:attrNameLst>
                                      </p:cBhvr>
                                      <p:tavLst>
                                        <p:tav tm="0">
                                          <p:val>
                                            <p:fltVal val="0"/>
                                          </p:val>
                                        </p:tav>
                                        <p:tav tm="100000">
                                          <p:val>
                                            <p:strVal val="#ppt_w"/>
                                          </p:val>
                                        </p:tav>
                                      </p:tavLst>
                                    </p:anim>
                                    <p:anim calcmode="lin" valueType="num">
                                      <p:cBhvr>
                                        <p:cTn id="115" dur="1000" fill="hold"/>
                                        <p:tgtEl>
                                          <p:spTgt spid="422"/>
                                        </p:tgtEl>
                                        <p:attrNameLst>
                                          <p:attrName>ppt_h</p:attrName>
                                        </p:attrNameLst>
                                      </p:cBhvr>
                                      <p:tavLst>
                                        <p:tav tm="0">
                                          <p:val>
                                            <p:fltVal val="0"/>
                                          </p:val>
                                        </p:tav>
                                        <p:tav tm="100000">
                                          <p:val>
                                            <p:strVal val="#ppt_h"/>
                                          </p:val>
                                        </p:tav>
                                      </p:tavLst>
                                    </p:anim>
                                    <p:animEffect transition="in" filter="fade">
                                      <p:cBhvr>
                                        <p:cTn id="116" dur="1000"/>
                                        <p:tgtEl>
                                          <p:spTgt spid="422"/>
                                        </p:tgtEl>
                                      </p:cBhvr>
                                    </p:animEffect>
                                  </p:childTnLst>
                                </p:cTn>
                              </p:par>
                            </p:childTnLst>
                          </p:cTn>
                        </p:par>
                        <p:par>
                          <p:cTn id="117" fill="hold">
                            <p:stCondLst>
                              <p:cond delay="8000"/>
                            </p:stCondLst>
                            <p:childTnLst>
                              <p:par>
                                <p:cTn id="118" presetID="53" presetClass="entr" presetSubtype="16" fill="hold" nodeType="afterEffect">
                                  <p:stCondLst>
                                    <p:cond delay="0"/>
                                  </p:stCondLst>
                                  <p:childTnLst>
                                    <p:set>
                                      <p:cBhvr>
                                        <p:cTn id="119" dur="1" fill="hold">
                                          <p:stCondLst>
                                            <p:cond delay="0"/>
                                          </p:stCondLst>
                                        </p:cTn>
                                        <p:tgtEl>
                                          <p:spTgt spid="92"/>
                                        </p:tgtEl>
                                        <p:attrNameLst>
                                          <p:attrName>style.visibility</p:attrName>
                                        </p:attrNameLst>
                                      </p:cBhvr>
                                      <p:to>
                                        <p:strVal val="visible"/>
                                      </p:to>
                                    </p:set>
                                    <p:anim calcmode="lin" valueType="num">
                                      <p:cBhvr>
                                        <p:cTn id="120" dur="1000" fill="hold"/>
                                        <p:tgtEl>
                                          <p:spTgt spid="92"/>
                                        </p:tgtEl>
                                        <p:attrNameLst>
                                          <p:attrName>ppt_w</p:attrName>
                                        </p:attrNameLst>
                                      </p:cBhvr>
                                      <p:tavLst>
                                        <p:tav tm="0">
                                          <p:val>
                                            <p:fltVal val="0"/>
                                          </p:val>
                                        </p:tav>
                                        <p:tav tm="100000">
                                          <p:val>
                                            <p:strVal val="#ppt_w"/>
                                          </p:val>
                                        </p:tav>
                                      </p:tavLst>
                                    </p:anim>
                                    <p:anim calcmode="lin" valueType="num">
                                      <p:cBhvr>
                                        <p:cTn id="121" dur="1000" fill="hold"/>
                                        <p:tgtEl>
                                          <p:spTgt spid="92"/>
                                        </p:tgtEl>
                                        <p:attrNameLst>
                                          <p:attrName>ppt_h</p:attrName>
                                        </p:attrNameLst>
                                      </p:cBhvr>
                                      <p:tavLst>
                                        <p:tav tm="0">
                                          <p:val>
                                            <p:fltVal val="0"/>
                                          </p:val>
                                        </p:tav>
                                        <p:tav tm="100000">
                                          <p:val>
                                            <p:strVal val="#ppt_h"/>
                                          </p:val>
                                        </p:tav>
                                      </p:tavLst>
                                    </p:anim>
                                    <p:animEffect transition="in" filter="fade">
                                      <p:cBhvr>
                                        <p:cTn id="122" dur="1000"/>
                                        <p:tgtEl>
                                          <p:spTgt spid="92"/>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90"/>
                                        </p:tgtEl>
                                        <p:attrNameLst>
                                          <p:attrName>style.visibility</p:attrName>
                                        </p:attrNameLst>
                                      </p:cBhvr>
                                      <p:to>
                                        <p:strVal val="visible"/>
                                      </p:to>
                                    </p:set>
                                    <p:anim calcmode="lin" valueType="num">
                                      <p:cBhvr>
                                        <p:cTn id="125" dur="1000" fill="hold"/>
                                        <p:tgtEl>
                                          <p:spTgt spid="90"/>
                                        </p:tgtEl>
                                        <p:attrNameLst>
                                          <p:attrName>ppt_w</p:attrName>
                                        </p:attrNameLst>
                                      </p:cBhvr>
                                      <p:tavLst>
                                        <p:tav tm="0">
                                          <p:val>
                                            <p:fltVal val="0"/>
                                          </p:val>
                                        </p:tav>
                                        <p:tav tm="100000">
                                          <p:val>
                                            <p:strVal val="#ppt_w"/>
                                          </p:val>
                                        </p:tav>
                                      </p:tavLst>
                                    </p:anim>
                                    <p:anim calcmode="lin" valueType="num">
                                      <p:cBhvr>
                                        <p:cTn id="126" dur="1000" fill="hold"/>
                                        <p:tgtEl>
                                          <p:spTgt spid="90"/>
                                        </p:tgtEl>
                                        <p:attrNameLst>
                                          <p:attrName>ppt_h</p:attrName>
                                        </p:attrNameLst>
                                      </p:cBhvr>
                                      <p:tavLst>
                                        <p:tav tm="0">
                                          <p:val>
                                            <p:fltVal val="0"/>
                                          </p:val>
                                        </p:tav>
                                        <p:tav tm="100000">
                                          <p:val>
                                            <p:strVal val="#ppt_h"/>
                                          </p:val>
                                        </p:tav>
                                      </p:tavLst>
                                    </p:anim>
                                    <p:animEffect transition="in" filter="fade">
                                      <p:cBhvr>
                                        <p:cTn id="127" dur="1000"/>
                                        <p:tgtEl>
                                          <p:spTgt spid="90"/>
                                        </p:tgtEl>
                                      </p:cBhvr>
                                    </p:animEffect>
                                  </p:childTnLst>
                                </p:cTn>
                              </p:par>
                              <p:par>
                                <p:cTn id="128" presetID="53" presetClass="entr" presetSubtype="16" fill="hold" nodeType="withEffect">
                                  <p:stCondLst>
                                    <p:cond delay="0"/>
                                  </p:stCondLst>
                                  <p:childTnLst>
                                    <p:set>
                                      <p:cBhvr>
                                        <p:cTn id="129" dur="1" fill="hold">
                                          <p:stCondLst>
                                            <p:cond delay="0"/>
                                          </p:stCondLst>
                                        </p:cTn>
                                        <p:tgtEl>
                                          <p:spTgt spid="94"/>
                                        </p:tgtEl>
                                        <p:attrNameLst>
                                          <p:attrName>style.visibility</p:attrName>
                                        </p:attrNameLst>
                                      </p:cBhvr>
                                      <p:to>
                                        <p:strVal val="visible"/>
                                      </p:to>
                                    </p:set>
                                    <p:anim calcmode="lin" valueType="num">
                                      <p:cBhvr>
                                        <p:cTn id="130" dur="1000" fill="hold"/>
                                        <p:tgtEl>
                                          <p:spTgt spid="94"/>
                                        </p:tgtEl>
                                        <p:attrNameLst>
                                          <p:attrName>ppt_w</p:attrName>
                                        </p:attrNameLst>
                                      </p:cBhvr>
                                      <p:tavLst>
                                        <p:tav tm="0">
                                          <p:val>
                                            <p:fltVal val="0"/>
                                          </p:val>
                                        </p:tav>
                                        <p:tav tm="100000">
                                          <p:val>
                                            <p:strVal val="#ppt_w"/>
                                          </p:val>
                                        </p:tav>
                                      </p:tavLst>
                                    </p:anim>
                                    <p:anim calcmode="lin" valueType="num">
                                      <p:cBhvr>
                                        <p:cTn id="131" dur="1000" fill="hold"/>
                                        <p:tgtEl>
                                          <p:spTgt spid="94"/>
                                        </p:tgtEl>
                                        <p:attrNameLst>
                                          <p:attrName>ppt_h</p:attrName>
                                        </p:attrNameLst>
                                      </p:cBhvr>
                                      <p:tavLst>
                                        <p:tav tm="0">
                                          <p:val>
                                            <p:fltVal val="0"/>
                                          </p:val>
                                        </p:tav>
                                        <p:tav tm="100000">
                                          <p:val>
                                            <p:strVal val="#ppt_h"/>
                                          </p:val>
                                        </p:tav>
                                      </p:tavLst>
                                    </p:anim>
                                    <p:animEffect transition="in" filter="fade">
                                      <p:cBhvr>
                                        <p:cTn id="132" dur="1000"/>
                                        <p:tgtEl>
                                          <p:spTgt spid="94"/>
                                        </p:tgtEl>
                                      </p:cBhvr>
                                    </p:animEffect>
                                  </p:childTnLst>
                                </p:cTn>
                              </p:par>
                            </p:childTnLst>
                          </p:cTn>
                        </p:par>
                        <p:par>
                          <p:cTn id="133" fill="hold">
                            <p:stCondLst>
                              <p:cond delay="9000"/>
                            </p:stCondLst>
                            <p:childTnLst>
                              <p:par>
                                <p:cTn id="134" presetID="53" presetClass="entr" presetSubtype="16" fill="hold" nodeType="afterEffect">
                                  <p:stCondLst>
                                    <p:cond delay="0"/>
                                  </p:stCondLst>
                                  <p:childTnLst>
                                    <p:set>
                                      <p:cBhvr>
                                        <p:cTn id="135" dur="1" fill="hold">
                                          <p:stCondLst>
                                            <p:cond delay="0"/>
                                          </p:stCondLst>
                                        </p:cTn>
                                        <p:tgtEl>
                                          <p:spTgt spid="53"/>
                                        </p:tgtEl>
                                        <p:attrNameLst>
                                          <p:attrName>style.visibility</p:attrName>
                                        </p:attrNameLst>
                                      </p:cBhvr>
                                      <p:to>
                                        <p:strVal val="visible"/>
                                      </p:to>
                                    </p:set>
                                    <p:anim calcmode="lin" valueType="num">
                                      <p:cBhvr>
                                        <p:cTn id="136" dur="1000" fill="hold"/>
                                        <p:tgtEl>
                                          <p:spTgt spid="53"/>
                                        </p:tgtEl>
                                        <p:attrNameLst>
                                          <p:attrName>ppt_w</p:attrName>
                                        </p:attrNameLst>
                                      </p:cBhvr>
                                      <p:tavLst>
                                        <p:tav tm="0">
                                          <p:val>
                                            <p:fltVal val="0"/>
                                          </p:val>
                                        </p:tav>
                                        <p:tav tm="100000">
                                          <p:val>
                                            <p:strVal val="#ppt_w"/>
                                          </p:val>
                                        </p:tav>
                                      </p:tavLst>
                                    </p:anim>
                                    <p:anim calcmode="lin" valueType="num">
                                      <p:cBhvr>
                                        <p:cTn id="137" dur="1000" fill="hold"/>
                                        <p:tgtEl>
                                          <p:spTgt spid="53"/>
                                        </p:tgtEl>
                                        <p:attrNameLst>
                                          <p:attrName>ppt_h</p:attrName>
                                        </p:attrNameLst>
                                      </p:cBhvr>
                                      <p:tavLst>
                                        <p:tav tm="0">
                                          <p:val>
                                            <p:fltVal val="0"/>
                                          </p:val>
                                        </p:tav>
                                        <p:tav tm="100000">
                                          <p:val>
                                            <p:strVal val="#ppt_h"/>
                                          </p:val>
                                        </p:tav>
                                      </p:tavLst>
                                    </p:anim>
                                    <p:animEffect transition="in" filter="fade">
                                      <p:cBhvr>
                                        <p:cTn id="138" dur="1000"/>
                                        <p:tgtEl>
                                          <p:spTgt spid="53"/>
                                        </p:tgtEl>
                                      </p:cBhvr>
                                    </p:animEffect>
                                  </p:childTnLst>
                                </p:cTn>
                              </p:par>
                              <p:par>
                                <p:cTn id="139" presetID="53" presetClass="entr" presetSubtype="16" fill="hold" grpId="0" nodeType="withEffect">
                                  <p:stCondLst>
                                    <p:cond delay="0"/>
                                  </p:stCondLst>
                                  <p:childTnLst>
                                    <p:set>
                                      <p:cBhvr>
                                        <p:cTn id="140" dur="1" fill="hold">
                                          <p:stCondLst>
                                            <p:cond delay="0"/>
                                          </p:stCondLst>
                                        </p:cTn>
                                        <p:tgtEl>
                                          <p:spTgt spid="42"/>
                                        </p:tgtEl>
                                        <p:attrNameLst>
                                          <p:attrName>style.visibility</p:attrName>
                                        </p:attrNameLst>
                                      </p:cBhvr>
                                      <p:to>
                                        <p:strVal val="visible"/>
                                      </p:to>
                                    </p:set>
                                    <p:anim calcmode="lin" valueType="num">
                                      <p:cBhvr>
                                        <p:cTn id="141" dur="1000" fill="hold"/>
                                        <p:tgtEl>
                                          <p:spTgt spid="42"/>
                                        </p:tgtEl>
                                        <p:attrNameLst>
                                          <p:attrName>ppt_w</p:attrName>
                                        </p:attrNameLst>
                                      </p:cBhvr>
                                      <p:tavLst>
                                        <p:tav tm="0">
                                          <p:val>
                                            <p:fltVal val="0"/>
                                          </p:val>
                                        </p:tav>
                                        <p:tav tm="100000">
                                          <p:val>
                                            <p:strVal val="#ppt_w"/>
                                          </p:val>
                                        </p:tav>
                                      </p:tavLst>
                                    </p:anim>
                                    <p:anim calcmode="lin" valueType="num">
                                      <p:cBhvr>
                                        <p:cTn id="142" dur="1000" fill="hold"/>
                                        <p:tgtEl>
                                          <p:spTgt spid="42"/>
                                        </p:tgtEl>
                                        <p:attrNameLst>
                                          <p:attrName>ppt_h</p:attrName>
                                        </p:attrNameLst>
                                      </p:cBhvr>
                                      <p:tavLst>
                                        <p:tav tm="0">
                                          <p:val>
                                            <p:fltVal val="0"/>
                                          </p:val>
                                        </p:tav>
                                        <p:tav tm="100000">
                                          <p:val>
                                            <p:strVal val="#ppt_h"/>
                                          </p:val>
                                        </p:tav>
                                      </p:tavLst>
                                    </p:anim>
                                    <p:animEffect transition="in" filter="fade">
                                      <p:cBhvr>
                                        <p:cTn id="143" dur="1000"/>
                                        <p:tgtEl>
                                          <p:spTgt spid="42"/>
                                        </p:tgtEl>
                                      </p:cBhvr>
                                    </p:animEffect>
                                  </p:childTnLst>
                                </p:cTn>
                              </p:par>
                              <p:par>
                                <p:cTn id="144" presetID="53" presetClass="entr" presetSubtype="16" fill="hold" nodeType="withEffect">
                                  <p:stCondLst>
                                    <p:cond delay="0"/>
                                  </p:stCondLst>
                                  <p:childTnLst>
                                    <p:set>
                                      <p:cBhvr>
                                        <p:cTn id="145" dur="1" fill="hold">
                                          <p:stCondLst>
                                            <p:cond delay="0"/>
                                          </p:stCondLst>
                                        </p:cTn>
                                        <p:tgtEl>
                                          <p:spTgt spid="61"/>
                                        </p:tgtEl>
                                        <p:attrNameLst>
                                          <p:attrName>style.visibility</p:attrName>
                                        </p:attrNameLst>
                                      </p:cBhvr>
                                      <p:to>
                                        <p:strVal val="visible"/>
                                      </p:to>
                                    </p:set>
                                    <p:anim calcmode="lin" valueType="num">
                                      <p:cBhvr>
                                        <p:cTn id="146" dur="1000" fill="hold"/>
                                        <p:tgtEl>
                                          <p:spTgt spid="61"/>
                                        </p:tgtEl>
                                        <p:attrNameLst>
                                          <p:attrName>ppt_w</p:attrName>
                                        </p:attrNameLst>
                                      </p:cBhvr>
                                      <p:tavLst>
                                        <p:tav tm="0">
                                          <p:val>
                                            <p:fltVal val="0"/>
                                          </p:val>
                                        </p:tav>
                                        <p:tav tm="100000">
                                          <p:val>
                                            <p:strVal val="#ppt_w"/>
                                          </p:val>
                                        </p:tav>
                                      </p:tavLst>
                                    </p:anim>
                                    <p:anim calcmode="lin" valueType="num">
                                      <p:cBhvr>
                                        <p:cTn id="147" dur="1000" fill="hold"/>
                                        <p:tgtEl>
                                          <p:spTgt spid="61"/>
                                        </p:tgtEl>
                                        <p:attrNameLst>
                                          <p:attrName>ppt_h</p:attrName>
                                        </p:attrNameLst>
                                      </p:cBhvr>
                                      <p:tavLst>
                                        <p:tav tm="0">
                                          <p:val>
                                            <p:fltVal val="0"/>
                                          </p:val>
                                        </p:tav>
                                        <p:tav tm="100000">
                                          <p:val>
                                            <p:strVal val="#ppt_h"/>
                                          </p:val>
                                        </p:tav>
                                      </p:tavLst>
                                    </p:anim>
                                    <p:animEffect transition="in" filter="fade">
                                      <p:cBhvr>
                                        <p:cTn id="148" dur="1000"/>
                                        <p:tgtEl>
                                          <p:spTgt spid="61"/>
                                        </p:tgtEl>
                                      </p:cBhvr>
                                    </p:animEffect>
                                  </p:childTnLst>
                                </p:cTn>
                              </p:par>
                              <p:par>
                                <p:cTn id="149" presetID="53" presetClass="entr" presetSubtype="16" fill="hold" grpId="0" nodeType="withEffect">
                                  <p:stCondLst>
                                    <p:cond delay="0"/>
                                  </p:stCondLst>
                                  <p:childTnLst>
                                    <p:set>
                                      <p:cBhvr>
                                        <p:cTn id="150" dur="1" fill="hold">
                                          <p:stCondLst>
                                            <p:cond delay="0"/>
                                          </p:stCondLst>
                                        </p:cTn>
                                        <p:tgtEl>
                                          <p:spTgt spid="14"/>
                                        </p:tgtEl>
                                        <p:attrNameLst>
                                          <p:attrName>style.visibility</p:attrName>
                                        </p:attrNameLst>
                                      </p:cBhvr>
                                      <p:to>
                                        <p:strVal val="visible"/>
                                      </p:to>
                                    </p:set>
                                    <p:anim calcmode="lin" valueType="num">
                                      <p:cBhvr>
                                        <p:cTn id="151" dur="1000" fill="hold"/>
                                        <p:tgtEl>
                                          <p:spTgt spid="14"/>
                                        </p:tgtEl>
                                        <p:attrNameLst>
                                          <p:attrName>ppt_w</p:attrName>
                                        </p:attrNameLst>
                                      </p:cBhvr>
                                      <p:tavLst>
                                        <p:tav tm="0">
                                          <p:val>
                                            <p:fltVal val="0"/>
                                          </p:val>
                                        </p:tav>
                                        <p:tav tm="100000">
                                          <p:val>
                                            <p:strVal val="#ppt_w"/>
                                          </p:val>
                                        </p:tav>
                                      </p:tavLst>
                                    </p:anim>
                                    <p:anim calcmode="lin" valueType="num">
                                      <p:cBhvr>
                                        <p:cTn id="152" dur="1000" fill="hold"/>
                                        <p:tgtEl>
                                          <p:spTgt spid="14"/>
                                        </p:tgtEl>
                                        <p:attrNameLst>
                                          <p:attrName>ppt_h</p:attrName>
                                        </p:attrNameLst>
                                      </p:cBhvr>
                                      <p:tavLst>
                                        <p:tav tm="0">
                                          <p:val>
                                            <p:fltVal val="0"/>
                                          </p:val>
                                        </p:tav>
                                        <p:tav tm="100000">
                                          <p:val>
                                            <p:strVal val="#ppt_h"/>
                                          </p:val>
                                        </p:tav>
                                      </p:tavLst>
                                    </p:anim>
                                    <p:animEffect transition="in" filter="fade">
                                      <p:cBhvr>
                                        <p:cTn id="153" dur="1000"/>
                                        <p:tgtEl>
                                          <p:spTgt spid="14"/>
                                        </p:tgtEl>
                                      </p:cBhvr>
                                    </p:animEffect>
                                  </p:childTnLst>
                                </p:cTn>
                              </p:par>
                            </p:childTnLst>
                          </p:cTn>
                        </p:par>
                        <p:par>
                          <p:cTn id="154" fill="hold">
                            <p:stCondLst>
                              <p:cond delay="10000"/>
                            </p:stCondLst>
                            <p:childTnLst>
                              <p:par>
                                <p:cTn id="155" presetID="53" presetClass="entr" presetSubtype="16" fill="hold" nodeType="afterEffect">
                                  <p:stCondLst>
                                    <p:cond delay="0"/>
                                  </p:stCondLst>
                                  <p:childTnLst>
                                    <p:set>
                                      <p:cBhvr>
                                        <p:cTn id="156" dur="1" fill="hold">
                                          <p:stCondLst>
                                            <p:cond delay="0"/>
                                          </p:stCondLst>
                                        </p:cTn>
                                        <p:tgtEl>
                                          <p:spTgt spid="105"/>
                                        </p:tgtEl>
                                        <p:attrNameLst>
                                          <p:attrName>style.visibility</p:attrName>
                                        </p:attrNameLst>
                                      </p:cBhvr>
                                      <p:to>
                                        <p:strVal val="visible"/>
                                      </p:to>
                                    </p:set>
                                    <p:anim calcmode="lin" valueType="num">
                                      <p:cBhvr>
                                        <p:cTn id="157" dur="1000" fill="hold"/>
                                        <p:tgtEl>
                                          <p:spTgt spid="105"/>
                                        </p:tgtEl>
                                        <p:attrNameLst>
                                          <p:attrName>ppt_w</p:attrName>
                                        </p:attrNameLst>
                                      </p:cBhvr>
                                      <p:tavLst>
                                        <p:tav tm="0">
                                          <p:val>
                                            <p:fltVal val="0"/>
                                          </p:val>
                                        </p:tav>
                                        <p:tav tm="100000">
                                          <p:val>
                                            <p:strVal val="#ppt_w"/>
                                          </p:val>
                                        </p:tav>
                                      </p:tavLst>
                                    </p:anim>
                                    <p:anim calcmode="lin" valueType="num">
                                      <p:cBhvr>
                                        <p:cTn id="158" dur="1000" fill="hold"/>
                                        <p:tgtEl>
                                          <p:spTgt spid="105"/>
                                        </p:tgtEl>
                                        <p:attrNameLst>
                                          <p:attrName>ppt_h</p:attrName>
                                        </p:attrNameLst>
                                      </p:cBhvr>
                                      <p:tavLst>
                                        <p:tav tm="0">
                                          <p:val>
                                            <p:fltVal val="0"/>
                                          </p:val>
                                        </p:tav>
                                        <p:tav tm="100000">
                                          <p:val>
                                            <p:strVal val="#ppt_h"/>
                                          </p:val>
                                        </p:tav>
                                      </p:tavLst>
                                    </p:anim>
                                    <p:animEffect transition="in" filter="fade">
                                      <p:cBhvr>
                                        <p:cTn id="159" dur="1000"/>
                                        <p:tgtEl>
                                          <p:spTgt spid="105"/>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00"/>
                                        </p:tgtEl>
                                        <p:attrNameLst>
                                          <p:attrName>style.visibility</p:attrName>
                                        </p:attrNameLst>
                                      </p:cBhvr>
                                      <p:to>
                                        <p:strVal val="visible"/>
                                      </p:to>
                                    </p:set>
                                    <p:anim calcmode="lin" valueType="num">
                                      <p:cBhvr>
                                        <p:cTn id="162" dur="1000" fill="hold"/>
                                        <p:tgtEl>
                                          <p:spTgt spid="100"/>
                                        </p:tgtEl>
                                        <p:attrNameLst>
                                          <p:attrName>ppt_w</p:attrName>
                                        </p:attrNameLst>
                                      </p:cBhvr>
                                      <p:tavLst>
                                        <p:tav tm="0">
                                          <p:val>
                                            <p:fltVal val="0"/>
                                          </p:val>
                                        </p:tav>
                                        <p:tav tm="100000">
                                          <p:val>
                                            <p:strVal val="#ppt_w"/>
                                          </p:val>
                                        </p:tav>
                                      </p:tavLst>
                                    </p:anim>
                                    <p:anim calcmode="lin" valueType="num">
                                      <p:cBhvr>
                                        <p:cTn id="163" dur="1000" fill="hold"/>
                                        <p:tgtEl>
                                          <p:spTgt spid="100"/>
                                        </p:tgtEl>
                                        <p:attrNameLst>
                                          <p:attrName>ppt_h</p:attrName>
                                        </p:attrNameLst>
                                      </p:cBhvr>
                                      <p:tavLst>
                                        <p:tav tm="0">
                                          <p:val>
                                            <p:fltVal val="0"/>
                                          </p:val>
                                        </p:tav>
                                        <p:tav tm="100000">
                                          <p:val>
                                            <p:strVal val="#ppt_h"/>
                                          </p:val>
                                        </p:tav>
                                      </p:tavLst>
                                    </p:anim>
                                    <p:animEffect transition="in" filter="fade">
                                      <p:cBhvr>
                                        <p:cTn id="164" dur="1000"/>
                                        <p:tgtEl>
                                          <p:spTgt spid="100"/>
                                        </p:tgtEl>
                                      </p:cBhvr>
                                    </p:animEffect>
                                  </p:childTnLst>
                                </p:cTn>
                              </p:par>
                              <p:par>
                                <p:cTn id="165" presetID="53" presetClass="entr" presetSubtype="16" fill="hold" nodeType="withEffect">
                                  <p:stCondLst>
                                    <p:cond delay="0"/>
                                  </p:stCondLst>
                                  <p:childTnLst>
                                    <p:set>
                                      <p:cBhvr>
                                        <p:cTn id="166" dur="1" fill="hold">
                                          <p:stCondLst>
                                            <p:cond delay="0"/>
                                          </p:stCondLst>
                                        </p:cTn>
                                        <p:tgtEl>
                                          <p:spTgt spid="107"/>
                                        </p:tgtEl>
                                        <p:attrNameLst>
                                          <p:attrName>style.visibility</p:attrName>
                                        </p:attrNameLst>
                                      </p:cBhvr>
                                      <p:to>
                                        <p:strVal val="visible"/>
                                      </p:to>
                                    </p:set>
                                    <p:anim calcmode="lin" valueType="num">
                                      <p:cBhvr>
                                        <p:cTn id="167" dur="1000" fill="hold"/>
                                        <p:tgtEl>
                                          <p:spTgt spid="107"/>
                                        </p:tgtEl>
                                        <p:attrNameLst>
                                          <p:attrName>ppt_w</p:attrName>
                                        </p:attrNameLst>
                                      </p:cBhvr>
                                      <p:tavLst>
                                        <p:tav tm="0">
                                          <p:val>
                                            <p:fltVal val="0"/>
                                          </p:val>
                                        </p:tav>
                                        <p:tav tm="100000">
                                          <p:val>
                                            <p:strVal val="#ppt_w"/>
                                          </p:val>
                                        </p:tav>
                                      </p:tavLst>
                                    </p:anim>
                                    <p:anim calcmode="lin" valueType="num">
                                      <p:cBhvr>
                                        <p:cTn id="168" dur="1000" fill="hold"/>
                                        <p:tgtEl>
                                          <p:spTgt spid="107"/>
                                        </p:tgtEl>
                                        <p:attrNameLst>
                                          <p:attrName>ppt_h</p:attrName>
                                        </p:attrNameLst>
                                      </p:cBhvr>
                                      <p:tavLst>
                                        <p:tav tm="0">
                                          <p:val>
                                            <p:fltVal val="0"/>
                                          </p:val>
                                        </p:tav>
                                        <p:tav tm="100000">
                                          <p:val>
                                            <p:strVal val="#ppt_h"/>
                                          </p:val>
                                        </p:tav>
                                      </p:tavLst>
                                    </p:anim>
                                    <p:animEffect transition="in" filter="fade">
                                      <p:cBhvr>
                                        <p:cTn id="169" dur="1000"/>
                                        <p:tgtEl>
                                          <p:spTgt spid="107"/>
                                        </p:tgtEl>
                                      </p:cBhvr>
                                    </p:animEffect>
                                  </p:childTnLst>
                                </p:cTn>
                              </p:par>
                            </p:childTnLst>
                          </p:cTn>
                        </p:par>
                        <p:par>
                          <p:cTn id="170" fill="hold">
                            <p:stCondLst>
                              <p:cond delay="11000"/>
                            </p:stCondLst>
                            <p:childTnLst>
                              <p:par>
                                <p:cTn id="171" presetID="53" presetClass="entr" presetSubtype="16" fill="hold" nodeType="afterEffect">
                                  <p:stCondLst>
                                    <p:cond delay="0"/>
                                  </p:stCondLst>
                                  <p:childTnLst>
                                    <p:set>
                                      <p:cBhvr>
                                        <p:cTn id="172" dur="1" fill="hold">
                                          <p:stCondLst>
                                            <p:cond delay="0"/>
                                          </p:stCondLst>
                                        </p:cTn>
                                        <p:tgtEl>
                                          <p:spTgt spid="141"/>
                                        </p:tgtEl>
                                        <p:attrNameLst>
                                          <p:attrName>style.visibility</p:attrName>
                                        </p:attrNameLst>
                                      </p:cBhvr>
                                      <p:to>
                                        <p:strVal val="visible"/>
                                      </p:to>
                                    </p:set>
                                    <p:anim calcmode="lin" valueType="num">
                                      <p:cBhvr>
                                        <p:cTn id="173" dur="1000" fill="hold"/>
                                        <p:tgtEl>
                                          <p:spTgt spid="141"/>
                                        </p:tgtEl>
                                        <p:attrNameLst>
                                          <p:attrName>ppt_w</p:attrName>
                                        </p:attrNameLst>
                                      </p:cBhvr>
                                      <p:tavLst>
                                        <p:tav tm="0">
                                          <p:val>
                                            <p:fltVal val="0"/>
                                          </p:val>
                                        </p:tav>
                                        <p:tav tm="100000">
                                          <p:val>
                                            <p:strVal val="#ppt_w"/>
                                          </p:val>
                                        </p:tav>
                                      </p:tavLst>
                                    </p:anim>
                                    <p:anim calcmode="lin" valueType="num">
                                      <p:cBhvr>
                                        <p:cTn id="174" dur="1000" fill="hold"/>
                                        <p:tgtEl>
                                          <p:spTgt spid="141"/>
                                        </p:tgtEl>
                                        <p:attrNameLst>
                                          <p:attrName>ppt_h</p:attrName>
                                        </p:attrNameLst>
                                      </p:cBhvr>
                                      <p:tavLst>
                                        <p:tav tm="0">
                                          <p:val>
                                            <p:fltVal val="0"/>
                                          </p:val>
                                        </p:tav>
                                        <p:tav tm="100000">
                                          <p:val>
                                            <p:strVal val="#ppt_h"/>
                                          </p:val>
                                        </p:tav>
                                      </p:tavLst>
                                    </p:anim>
                                    <p:animEffect transition="in" filter="fade">
                                      <p:cBhvr>
                                        <p:cTn id="175" dur="1000"/>
                                        <p:tgtEl>
                                          <p:spTgt spid="141"/>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187"/>
                                        </p:tgtEl>
                                        <p:attrNameLst>
                                          <p:attrName>style.visibility</p:attrName>
                                        </p:attrNameLst>
                                      </p:cBhvr>
                                      <p:to>
                                        <p:strVal val="visible"/>
                                      </p:to>
                                    </p:set>
                                    <p:anim calcmode="lin" valueType="num">
                                      <p:cBhvr>
                                        <p:cTn id="178" dur="1000" fill="hold"/>
                                        <p:tgtEl>
                                          <p:spTgt spid="187"/>
                                        </p:tgtEl>
                                        <p:attrNameLst>
                                          <p:attrName>ppt_w</p:attrName>
                                        </p:attrNameLst>
                                      </p:cBhvr>
                                      <p:tavLst>
                                        <p:tav tm="0">
                                          <p:val>
                                            <p:fltVal val="0"/>
                                          </p:val>
                                        </p:tav>
                                        <p:tav tm="100000">
                                          <p:val>
                                            <p:strVal val="#ppt_w"/>
                                          </p:val>
                                        </p:tav>
                                      </p:tavLst>
                                    </p:anim>
                                    <p:anim calcmode="lin" valueType="num">
                                      <p:cBhvr>
                                        <p:cTn id="179" dur="1000" fill="hold"/>
                                        <p:tgtEl>
                                          <p:spTgt spid="187"/>
                                        </p:tgtEl>
                                        <p:attrNameLst>
                                          <p:attrName>ppt_h</p:attrName>
                                        </p:attrNameLst>
                                      </p:cBhvr>
                                      <p:tavLst>
                                        <p:tav tm="0">
                                          <p:val>
                                            <p:fltVal val="0"/>
                                          </p:val>
                                        </p:tav>
                                        <p:tav tm="100000">
                                          <p:val>
                                            <p:strVal val="#ppt_h"/>
                                          </p:val>
                                        </p:tav>
                                      </p:tavLst>
                                    </p:anim>
                                    <p:animEffect transition="in" filter="fade">
                                      <p:cBhvr>
                                        <p:cTn id="180" dur="1000"/>
                                        <p:tgtEl>
                                          <p:spTgt spid="187"/>
                                        </p:tgtEl>
                                      </p:cBhvr>
                                    </p:animEffect>
                                  </p:childTnLst>
                                </p:cTn>
                              </p:par>
                              <p:par>
                                <p:cTn id="181" presetID="53" presetClass="entr" presetSubtype="16" fill="hold" nodeType="withEffect">
                                  <p:stCondLst>
                                    <p:cond delay="0"/>
                                  </p:stCondLst>
                                  <p:childTnLst>
                                    <p:set>
                                      <p:cBhvr>
                                        <p:cTn id="182" dur="1" fill="hold">
                                          <p:stCondLst>
                                            <p:cond delay="0"/>
                                          </p:stCondLst>
                                        </p:cTn>
                                        <p:tgtEl>
                                          <p:spTgt spid="144"/>
                                        </p:tgtEl>
                                        <p:attrNameLst>
                                          <p:attrName>style.visibility</p:attrName>
                                        </p:attrNameLst>
                                      </p:cBhvr>
                                      <p:to>
                                        <p:strVal val="visible"/>
                                      </p:to>
                                    </p:set>
                                    <p:anim calcmode="lin" valueType="num">
                                      <p:cBhvr>
                                        <p:cTn id="183" dur="1000" fill="hold"/>
                                        <p:tgtEl>
                                          <p:spTgt spid="144"/>
                                        </p:tgtEl>
                                        <p:attrNameLst>
                                          <p:attrName>ppt_w</p:attrName>
                                        </p:attrNameLst>
                                      </p:cBhvr>
                                      <p:tavLst>
                                        <p:tav tm="0">
                                          <p:val>
                                            <p:fltVal val="0"/>
                                          </p:val>
                                        </p:tav>
                                        <p:tav tm="100000">
                                          <p:val>
                                            <p:strVal val="#ppt_w"/>
                                          </p:val>
                                        </p:tav>
                                      </p:tavLst>
                                    </p:anim>
                                    <p:anim calcmode="lin" valueType="num">
                                      <p:cBhvr>
                                        <p:cTn id="184" dur="1000" fill="hold"/>
                                        <p:tgtEl>
                                          <p:spTgt spid="144"/>
                                        </p:tgtEl>
                                        <p:attrNameLst>
                                          <p:attrName>ppt_h</p:attrName>
                                        </p:attrNameLst>
                                      </p:cBhvr>
                                      <p:tavLst>
                                        <p:tav tm="0">
                                          <p:val>
                                            <p:fltVal val="0"/>
                                          </p:val>
                                        </p:tav>
                                        <p:tav tm="100000">
                                          <p:val>
                                            <p:strVal val="#ppt_h"/>
                                          </p:val>
                                        </p:tav>
                                      </p:tavLst>
                                    </p:anim>
                                    <p:animEffect transition="in" filter="fade">
                                      <p:cBhvr>
                                        <p:cTn id="185" dur="1000"/>
                                        <p:tgtEl>
                                          <p:spTgt spid="144"/>
                                        </p:tgtEl>
                                      </p:cBhvr>
                                    </p:animEffect>
                                  </p:childTnLst>
                                </p:cTn>
                              </p:par>
                            </p:childTnLst>
                          </p:cTn>
                        </p:par>
                        <p:par>
                          <p:cTn id="186" fill="hold">
                            <p:stCondLst>
                              <p:cond delay="12000"/>
                            </p:stCondLst>
                            <p:childTnLst>
                              <p:par>
                                <p:cTn id="187" presetID="53" presetClass="entr" presetSubtype="16" fill="hold" nodeType="afterEffect">
                                  <p:stCondLst>
                                    <p:cond delay="0"/>
                                  </p:stCondLst>
                                  <p:childTnLst>
                                    <p:set>
                                      <p:cBhvr>
                                        <p:cTn id="188" dur="1" fill="hold">
                                          <p:stCondLst>
                                            <p:cond delay="0"/>
                                          </p:stCondLst>
                                        </p:cTn>
                                        <p:tgtEl>
                                          <p:spTgt spid="285"/>
                                        </p:tgtEl>
                                        <p:attrNameLst>
                                          <p:attrName>style.visibility</p:attrName>
                                        </p:attrNameLst>
                                      </p:cBhvr>
                                      <p:to>
                                        <p:strVal val="visible"/>
                                      </p:to>
                                    </p:set>
                                    <p:anim calcmode="lin" valueType="num">
                                      <p:cBhvr>
                                        <p:cTn id="189" dur="1000" fill="hold"/>
                                        <p:tgtEl>
                                          <p:spTgt spid="285"/>
                                        </p:tgtEl>
                                        <p:attrNameLst>
                                          <p:attrName>ppt_w</p:attrName>
                                        </p:attrNameLst>
                                      </p:cBhvr>
                                      <p:tavLst>
                                        <p:tav tm="0">
                                          <p:val>
                                            <p:fltVal val="0"/>
                                          </p:val>
                                        </p:tav>
                                        <p:tav tm="100000">
                                          <p:val>
                                            <p:strVal val="#ppt_w"/>
                                          </p:val>
                                        </p:tav>
                                      </p:tavLst>
                                    </p:anim>
                                    <p:anim calcmode="lin" valueType="num">
                                      <p:cBhvr>
                                        <p:cTn id="190" dur="1000" fill="hold"/>
                                        <p:tgtEl>
                                          <p:spTgt spid="285"/>
                                        </p:tgtEl>
                                        <p:attrNameLst>
                                          <p:attrName>ppt_h</p:attrName>
                                        </p:attrNameLst>
                                      </p:cBhvr>
                                      <p:tavLst>
                                        <p:tav tm="0">
                                          <p:val>
                                            <p:fltVal val="0"/>
                                          </p:val>
                                        </p:tav>
                                        <p:tav tm="100000">
                                          <p:val>
                                            <p:strVal val="#ppt_h"/>
                                          </p:val>
                                        </p:tav>
                                      </p:tavLst>
                                    </p:anim>
                                    <p:animEffect transition="in" filter="fade">
                                      <p:cBhvr>
                                        <p:cTn id="191" dur="1000"/>
                                        <p:tgtEl>
                                          <p:spTgt spid="285"/>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195"/>
                                        </p:tgtEl>
                                        <p:attrNameLst>
                                          <p:attrName>style.visibility</p:attrName>
                                        </p:attrNameLst>
                                      </p:cBhvr>
                                      <p:to>
                                        <p:strVal val="visible"/>
                                      </p:to>
                                    </p:set>
                                    <p:anim calcmode="lin" valueType="num">
                                      <p:cBhvr>
                                        <p:cTn id="194" dur="1000" fill="hold"/>
                                        <p:tgtEl>
                                          <p:spTgt spid="195"/>
                                        </p:tgtEl>
                                        <p:attrNameLst>
                                          <p:attrName>ppt_w</p:attrName>
                                        </p:attrNameLst>
                                      </p:cBhvr>
                                      <p:tavLst>
                                        <p:tav tm="0">
                                          <p:val>
                                            <p:fltVal val="0"/>
                                          </p:val>
                                        </p:tav>
                                        <p:tav tm="100000">
                                          <p:val>
                                            <p:strVal val="#ppt_w"/>
                                          </p:val>
                                        </p:tav>
                                      </p:tavLst>
                                    </p:anim>
                                    <p:anim calcmode="lin" valueType="num">
                                      <p:cBhvr>
                                        <p:cTn id="195" dur="1000" fill="hold"/>
                                        <p:tgtEl>
                                          <p:spTgt spid="195"/>
                                        </p:tgtEl>
                                        <p:attrNameLst>
                                          <p:attrName>ppt_h</p:attrName>
                                        </p:attrNameLst>
                                      </p:cBhvr>
                                      <p:tavLst>
                                        <p:tav tm="0">
                                          <p:val>
                                            <p:fltVal val="0"/>
                                          </p:val>
                                        </p:tav>
                                        <p:tav tm="100000">
                                          <p:val>
                                            <p:strVal val="#ppt_h"/>
                                          </p:val>
                                        </p:tav>
                                      </p:tavLst>
                                    </p:anim>
                                    <p:animEffect transition="in" filter="fade">
                                      <p:cBhvr>
                                        <p:cTn id="196" dur="1000"/>
                                        <p:tgtEl>
                                          <p:spTgt spid="195"/>
                                        </p:tgtEl>
                                      </p:cBhvr>
                                    </p:animEffect>
                                  </p:childTnLst>
                                </p:cTn>
                              </p:par>
                              <p:par>
                                <p:cTn id="197" presetID="53" presetClass="entr" presetSubtype="16" fill="hold" nodeType="withEffect">
                                  <p:stCondLst>
                                    <p:cond delay="0"/>
                                  </p:stCondLst>
                                  <p:childTnLst>
                                    <p:set>
                                      <p:cBhvr>
                                        <p:cTn id="198" dur="1" fill="hold">
                                          <p:stCondLst>
                                            <p:cond delay="0"/>
                                          </p:stCondLst>
                                        </p:cTn>
                                        <p:tgtEl>
                                          <p:spTgt spid="281"/>
                                        </p:tgtEl>
                                        <p:attrNameLst>
                                          <p:attrName>style.visibility</p:attrName>
                                        </p:attrNameLst>
                                      </p:cBhvr>
                                      <p:to>
                                        <p:strVal val="visible"/>
                                      </p:to>
                                    </p:set>
                                    <p:anim calcmode="lin" valueType="num">
                                      <p:cBhvr>
                                        <p:cTn id="199" dur="1000" fill="hold"/>
                                        <p:tgtEl>
                                          <p:spTgt spid="281"/>
                                        </p:tgtEl>
                                        <p:attrNameLst>
                                          <p:attrName>ppt_w</p:attrName>
                                        </p:attrNameLst>
                                      </p:cBhvr>
                                      <p:tavLst>
                                        <p:tav tm="0">
                                          <p:val>
                                            <p:fltVal val="0"/>
                                          </p:val>
                                        </p:tav>
                                        <p:tav tm="100000">
                                          <p:val>
                                            <p:strVal val="#ppt_w"/>
                                          </p:val>
                                        </p:tav>
                                      </p:tavLst>
                                    </p:anim>
                                    <p:anim calcmode="lin" valueType="num">
                                      <p:cBhvr>
                                        <p:cTn id="200" dur="1000" fill="hold"/>
                                        <p:tgtEl>
                                          <p:spTgt spid="281"/>
                                        </p:tgtEl>
                                        <p:attrNameLst>
                                          <p:attrName>ppt_h</p:attrName>
                                        </p:attrNameLst>
                                      </p:cBhvr>
                                      <p:tavLst>
                                        <p:tav tm="0">
                                          <p:val>
                                            <p:fltVal val="0"/>
                                          </p:val>
                                        </p:tav>
                                        <p:tav tm="100000">
                                          <p:val>
                                            <p:strVal val="#ppt_h"/>
                                          </p:val>
                                        </p:tav>
                                      </p:tavLst>
                                    </p:anim>
                                    <p:animEffect transition="in" filter="fade">
                                      <p:cBhvr>
                                        <p:cTn id="201" dur="1000"/>
                                        <p:tgtEl>
                                          <p:spTgt spid="281"/>
                                        </p:tgtEl>
                                      </p:cBhvr>
                                    </p:animEffect>
                                  </p:childTnLst>
                                </p:cTn>
                              </p:par>
                              <p:par>
                                <p:cTn id="202" presetID="53" presetClass="entr" presetSubtype="16" fill="hold" grpId="0" nodeType="withEffect">
                                  <p:stCondLst>
                                    <p:cond delay="0"/>
                                  </p:stCondLst>
                                  <p:childTnLst>
                                    <p:set>
                                      <p:cBhvr>
                                        <p:cTn id="203" dur="1" fill="hold">
                                          <p:stCondLst>
                                            <p:cond delay="0"/>
                                          </p:stCondLst>
                                        </p:cTn>
                                        <p:tgtEl>
                                          <p:spTgt spid="15"/>
                                        </p:tgtEl>
                                        <p:attrNameLst>
                                          <p:attrName>style.visibility</p:attrName>
                                        </p:attrNameLst>
                                      </p:cBhvr>
                                      <p:to>
                                        <p:strVal val="visible"/>
                                      </p:to>
                                    </p:set>
                                    <p:anim calcmode="lin" valueType="num">
                                      <p:cBhvr>
                                        <p:cTn id="204" dur="1000" fill="hold"/>
                                        <p:tgtEl>
                                          <p:spTgt spid="15"/>
                                        </p:tgtEl>
                                        <p:attrNameLst>
                                          <p:attrName>ppt_w</p:attrName>
                                        </p:attrNameLst>
                                      </p:cBhvr>
                                      <p:tavLst>
                                        <p:tav tm="0">
                                          <p:val>
                                            <p:fltVal val="0"/>
                                          </p:val>
                                        </p:tav>
                                        <p:tav tm="100000">
                                          <p:val>
                                            <p:strVal val="#ppt_w"/>
                                          </p:val>
                                        </p:tav>
                                      </p:tavLst>
                                    </p:anim>
                                    <p:anim calcmode="lin" valueType="num">
                                      <p:cBhvr>
                                        <p:cTn id="205" dur="1000" fill="hold"/>
                                        <p:tgtEl>
                                          <p:spTgt spid="15"/>
                                        </p:tgtEl>
                                        <p:attrNameLst>
                                          <p:attrName>ppt_h</p:attrName>
                                        </p:attrNameLst>
                                      </p:cBhvr>
                                      <p:tavLst>
                                        <p:tav tm="0">
                                          <p:val>
                                            <p:fltVal val="0"/>
                                          </p:val>
                                        </p:tav>
                                        <p:tav tm="100000">
                                          <p:val>
                                            <p:strVal val="#ppt_h"/>
                                          </p:val>
                                        </p:tav>
                                      </p:tavLst>
                                    </p:anim>
                                    <p:animEffect transition="in" filter="fade">
                                      <p:cBhvr>
                                        <p:cTn id="206" dur="1000"/>
                                        <p:tgtEl>
                                          <p:spTgt spid="15"/>
                                        </p:tgtEl>
                                      </p:cBhvr>
                                    </p:animEffect>
                                  </p:childTnLst>
                                </p:cTn>
                              </p:par>
                            </p:childTnLst>
                          </p:cTn>
                        </p:par>
                        <p:par>
                          <p:cTn id="207" fill="hold">
                            <p:stCondLst>
                              <p:cond delay="13000"/>
                            </p:stCondLst>
                            <p:childTnLst>
                              <p:par>
                                <p:cTn id="208" presetID="53" presetClass="entr" presetSubtype="16" fill="hold" nodeType="afterEffect">
                                  <p:stCondLst>
                                    <p:cond delay="0"/>
                                  </p:stCondLst>
                                  <p:childTnLst>
                                    <p:set>
                                      <p:cBhvr>
                                        <p:cTn id="209" dur="1" fill="hold">
                                          <p:stCondLst>
                                            <p:cond delay="0"/>
                                          </p:stCondLst>
                                        </p:cTn>
                                        <p:tgtEl>
                                          <p:spTgt spid="275"/>
                                        </p:tgtEl>
                                        <p:attrNameLst>
                                          <p:attrName>style.visibility</p:attrName>
                                        </p:attrNameLst>
                                      </p:cBhvr>
                                      <p:to>
                                        <p:strVal val="visible"/>
                                      </p:to>
                                    </p:set>
                                    <p:anim calcmode="lin" valueType="num">
                                      <p:cBhvr>
                                        <p:cTn id="210" dur="1000" fill="hold"/>
                                        <p:tgtEl>
                                          <p:spTgt spid="275"/>
                                        </p:tgtEl>
                                        <p:attrNameLst>
                                          <p:attrName>ppt_w</p:attrName>
                                        </p:attrNameLst>
                                      </p:cBhvr>
                                      <p:tavLst>
                                        <p:tav tm="0">
                                          <p:val>
                                            <p:fltVal val="0"/>
                                          </p:val>
                                        </p:tav>
                                        <p:tav tm="100000">
                                          <p:val>
                                            <p:strVal val="#ppt_w"/>
                                          </p:val>
                                        </p:tav>
                                      </p:tavLst>
                                    </p:anim>
                                    <p:anim calcmode="lin" valueType="num">
                                      <p:cBhvr>
                                        <p:cTn id="211" dur="1000" fill="hold"/>
                                        <p:tgtEl>
                                          <p:spTgt spid="275"/>
                                        </p:tgtEl>
                                        <p:attrNameLst>
                                          <p:attrName>ppt_h</p:attrName>
                                        </p:attrNameLst>
                                      </p:cBhvr>
                                      <p:tavLst>
                                        <p:tav tm="0">
                                          <p:val>
                                            <p:fltVal val="0"/>
                                          </p:val>
                                        </p:tav>
                                        <p:tav tm="100000">
                                          <p:val>
                                            <p:strVal val="#ppt_h"/>
                                          </p:val>
                                        </p:tav>
                                      </p:tavLst>
                                    </p:anim>
                                    <p:animEffect transition="in" filter="fade">
                                      <p:cBhvr>
                                        <p:cTn id="212" dur="1000"/>
                                        <p:tgtEl>
                                          <p:spTgt spid="275"/>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96"/>
                                        </p:tgtEl>
                                        <p:attrNameLst>
                                          <p:attrName>style.visibility</p:attrName>
                                        </p:attrNameLst>
                                      </p:cBhvr>
                                      <p:to>
                                        <p:strVal val="visible"/>
                                      </p:to>
                                    </p:set>
                                    <p:anim calcmode="lin" valueType="num">
                                      <p:cBhvr>
                                        <p:cTn id="215" dur="1000" fill="hold"/>
                                        <p:tgtEl>
                                          <p:spTgt spid="196"/>
                                        </p:tgtEl>
                                        <p:attrNameLst>
                                          <p:attrName>ppt_w</p:attrName>
                                        </p:attrNameLst>
                                      </p:cBhvr>
                                      <p:tavLst>
                                        <p:tav tm="0">
                                          <p:val>
                                            <p:fltVal val="0"/>
                                          </p:val>
                                        </p:tav>
                                        <p:tav tm="100000">
                                          <p:val>
                                            <p:strVal val="#ppt_w"/>
                                          </p:val>
                                        </p:tav>
                                      </p:tavLst>
                                    </p:anim>
                                    <p:anim calcmode="lin" valueType="num">
                                      <p:cBhvr>
                                        <p:cTn id="216" dur="1000" fill="hold"/>
                                        <p:tgtEl>
                                          <p:spTgt spid="196"/>
                                        </p:tgtEl>
                                        <p:attrNameLst>
                                          <p:attrName>ppt_h</p:attrName>
                                        </p:attrNameLst>
                                      </p:cBhvr>
                                      <p:tavLst>
                                        <p:tav tm="0">
                                          <p:val>
                                            <p:fltVal val="0"/>
                                          </p:val>
                                        </p:tav>
                                        <p:tav tm="100000">
                                          <p:val>
                                            <p:strVal val="#ppt_h"/>
                                          </p:val>
                                        </p:tav>
                                      </p:tavLst>
                                    </p:anim>
                                    <p:animEffect transition="in" filter="fade">
                                      <p:cBhvr>
                                        <p:cTn id="217" dur="1000"/>
                                        <p:tgtEl>
                                          <p:spTgt spid="196"/>
                                        </p:tgtEl>
                                      </p:cBhvr>
                                    </p:animEffect>
                                  </p:childTnLst>
                                </p:cTn>
                              </p:par>
                              <p:par>
                                <p:cTn id="218" presetID="53" presetClass="entr" presetSubtype="16" fill="hold" nodeType="withEffect">
                                  <p:stCondLst>
                                    <p:cond delay="0"/>
                                  </p:stCondLst>
                                  <p:childTnLst>
                                    <p:set>
                                      <p:cBhvr>
                                        <p:cTn id="219" dur="1" fill="hold">
                                          <p:stCondLst>
                                            <p:cond delay="0"/>
                                          </p:stCondLst>
                                        </p:cTn>
                                        <p:tgtEl>
                                          <p:spTgt spid="278"/>
                                        </p:tgtEl>
                                        <p:attrNameLst>
                                          <p:attrName>style.visibility</p:attrName>
                                        </p:attrNameLst>
                                      </p:cBhvr>
                                      <p:to>
                                        <p:strVal val="visible"/>
                                      </p:to>
                                    </p:set>
                                    <p:anim calcmode="lin" valueType="num">
                                      <p:cBhvr>
                                        <p:cTn id="220" dur="1000" fill="hold"/>
                                        <p:tgtEl>
                                          <p:spTgt spid="278"/>
                                        </p:tgtEl>
                                        <p:attrNameLst>
                                          <p:attrName>ppt_w</p:attrName>
                                        </p:attrNameLst>
                                      </p:cBhvr>
                                      <p:tavLst>
                                        <p:tav tm="0">
                                          <p:val>
                                            <p:fltVal val="0"/>
                                          </p:val>
                                        </p:tav>
                                        <p:tav tm="100000">
                                          <p:val>
                                            <p:strVal val="#ppt_w"/>
                                          </p:val>
                                        </p:tav>
                                      </p:tavLst>
                                    </p:anim>
                                    <p:anim calcmode="lin" valueType="num">
                                      <p:cBhvr>
                                        <p:cTn id="221" dur="1000" fill="hold"/>
                                        <p:tgtEl>
                                          <p:spTgt spid="278"/>
                                        </p:tgtEl>
                                        <p:attrNameLst>
                                          <p:attrName>ppt_h</p:attrName>
                                        </p:attrNameLst>
                                      </p:cBhvr>
                                      <p:tavLst>
                                        <p:tav tm="0">
                                          <p:val>
                                            <p:fltVal val="0"/>
                                          </p:val>
                                        </p:tav>
                                        <p:tav tm="100000">
                                          <p:val>
                                            <p:strVal val="#ppt_h"/>
                                          </p:val>
                                        </p:tav>
                                      </p:tavLst>
                                    </p:anim>
                                    <p:animEffect transition="in" filter="fade">
                                      <p:cBhvr>
                                        <p:cTn id="222" dur="1000"/>
                                        <p:tgtEl>
                                          <p:spTgt spid="278"/>
                                        </p:tgtEl>
                                      </p:cBhvr>
                                    </p:animEffect>
                                  </p:childTnLst>
                                </p:cTn>
                              </p:par>
                            </p:childTnLst>
                          </p:cTn>
                        </p:par>
                        <p:par>
                          <p:cTn id="223" fill="hold">
                            <p:stCondLst>
                              <p:cond delay="14000"/>
                            </p:stCondLst>
                            <p:childTnLst>
                              <p:par>
                                <p:cTn id="224" presetID="53" presetClass="entr" presetSubtype="16" fill="hold" nodeType="afterEffect">
                                  <p:stCondLst>
                                    <p:cond delay="0"/>
                                  </p:stCondLst>
                                  <p:childTnLst>
                                    <p:set>
                                      <p:cBhvr>
                                        <p:cTn id="225" dur="1" fill="hold">
                                          <p:stCondLst>
                                            <p:cond delay="0"/>
                                          </p:stCondLst>
                                        </p:cTn>
                                        <p:tgtEl>
                                          <p:spTgt spid="47"/>
                                        </p:tgtEl>
                                        <p:attrNameLst>
                                          <p:attrName>style.visibility</p:attrName>
                                        </p:attrNameLst>
                                      </p:cBhvr>
                                      <p:to>
                                        <p:strVal val="visible"/>
                                      </p:to>
                                    </p:set>
                                    <p:anim calcmode="lin" valueType="num">
                                      <p:cBhvr>
                                        <p:cTn id="226" dur="1000" fill="hold"/>
                                        <p:tgtEl>
                                          <p:spTgt spid="47"/>
                                        </p:tgtEl>
                                        <p:attrNameLst>
                                          <p:attrName>ppt_w</p:attrName>
                                        </p:attrNameLst>
                                      </p:cBhvr>
                                      <p:tavLst>
                                        <p:tav tm="0">
                                          <p:val>
                                            <p:fltVal val="0"/>
                                          </p:val>
                                        </p:tav>
                                        <p:tav tm="100000">
                                          <p:val>
                                            <p:strVal val="#ppt_w"/>
                                          </p:val>
                                        </p:tav>
                                      </p:tavLst>
                                    </p:anim>
                                    <p:anim calcmode="lin" valueType="num">
                                      <p:cBhvr>
                                        <p:cTn id="227" dur="1000" fill="hold"/>
                                        <p:tgtEl>
                                          <p:spTgt spid="47"/>
                                        </p:tgtEl>
                                        <p:attrNameLst>
                                          <p:attrName>ppt_h</p:attrName>
                                        </p:attrNameLst>
                                      </p:cBhvr>
                                      <p:tavLst>
                                        <p:tav tm="0">
                                          <p:val>
                                            <p:fltVal val="0"/>
                                          </p:val>
                                        </p:tav>
                                        <p:tav tm="100000">
                                          <p:val>
                                            <p:strVal val="#ppt_h"/>
                                          </p:val>
                                        </p:tav>
                                      </p:tavLst>
                                    </p:anim>
                                    <p:animEffect transition="in" filter="fade">
                                      <p:cBhvr>
                                        <p:cTn id="228" dur="1000"/>
                                        <p:tgtEl>
                                          <p:spTgt spid="47"/>
                                        </p:tgtEl>
                                      </p:cBhvr>
                                    </p:animEffect>
                                  </p:childTnLst>
                                </p:cTn>
                              </p:par>
                              <p:par>
                                <p:cTn id="229" presetID="53" presetClass="entr" presetSubtype="16" fill="hold" grpId="0" nodeType="withEffect">
                                  <p:stCondLst>
                                    <p:cond delay="0"/>
                                  </p:stCondLst>
                                  <p:childTnLst>
                                    <p:set>
                                      <p:cBhvr>
                                        <p:cTn id="230" dur="1" fill="hold">
                                          <p:stCondLst>
                                            <p:cond delay="0"/>
                                          </p:stCondLst>
                                        </p:cTn>
                                        <p:tgtEl>
                                          <p:spTgt spid="41"/>
                                        </p:tgtEl>
                                        <p:attrNameLst>
                                          <p:attrName>style.visibility</p:attrName>
                                        </p:attrNameLst>
                                      </p:cBhvr>
                                      <p:to>
                                        <p:strVal val="visible"/>
                                      </p:to>
                                    </p:set>
                                    <p:anim calcmode="lin" valueType="num">
                                      <p:cBhvr>
                                        <p:cTn id="231" dur="1000" fill="hold"/>
                                        <p:tgtEl>
                                          <p:spTgt spid="41"/>
                                        </p:tgtEl>
                                        <p:attrNameLst>
                                          <p:attrName>ppt_w</p:attrName>
                                        </p:attrNameLst>
                                      </p:cBhvr>
                                      <p:tavLst>
                                        <p:tav tm="0">
                                          <p:val>
                                            <p:fltVal val="0"/>
                                          </p:val>
                                        </p:tav>
                                        <p:tav tm="100000">
                                          <p:val>
                                            <p:strVal val="#ppt_w"/>
                                          </p:val>
                                        </p:tav>
                                      </p:tavLst>
                                    </p:anim>
                                    <p:anim calcmode="lin" valueType="num">
                                      <p:cBhvr>
                                        <p:cTn id="232" dur="1000" fill="hold"/>
                                        <p:tgtEl>
                                          <p:spTgt spid="41"/>
                                        </p:tgtEl>
                                        <p:attrNameLst>
                                          <p:attrName>ppt_h</p:attrName>
                                        </p:attrNameLst>
                                      </p:cBhvr>
                                      <p:tavLst>
                                        <p:tav tm="0">
                                          <p:val>
                                            <p:fltVal val="0"/>
                                          </p:val>
                                        </p:tav>
                                        <p:tav tm="100000">
                                          <p:val>
                                            <p:strVal val="#ppt_h"/>
                                          </p:val>
                                        </p:tav>
                                      </p:tavLst>
                                    </p:anim>
                                    <p:animEffect transition="in" filter="fade">
                                      <p:cBhvr>
                                        <p:cTn id="233" dur="1000"/>
                                        <p:tgtEl>
                                          <p:spTgt spid="41"/>
                                        </p:tgtEl>
                                      </p:cBhvr>
                                    </p:animEffect>
                                  </p:childTnLst>
                                </p:cTn>
                              </p:par>
                              <p:par>
                                <p:cTn id="234" presetID="53" presetClass="entr" presetSubtype="16" fill="hold" nodeType="withEffect">
                                  <p:stCondLst>
                                    <p:cond delay="0"/>
                                  </p:stCondLst>
                                  <p:childTnLst>
                                    <p:set>
                                      <p:cBhvr>
                                        <p:cTn id="235" dur="1" fill="hold">
                                          <p:stCondLst>
                                            <p:cond delay="0"/>
                                          </p:stCondLst>
                                        </p:cTn>
                                        <p:tgtEl>
                                          <p:spTgt spid="51"/>
                                        </p:tgtEl>
                                        <p:attrNameLst>
                                          <p:attrName>style.visibility</p:attrName>
                                        </p:attrNameLst>
                                      </p:cBhvr>
                                      <p:to>
                                        <p:strVal val="visible"/>
                                      </p:to>
                                    </p:set>
                                    <p:anim calcmode="lin" valueType="num">
                                      <p:cBhvr>
                                        <p:cTn id="236" dur="1000" fill="hold"/>
                                        <p:tgtEl>
                                          <p:spTgt spid="51"/>
                                        </p:tgtEl>
                                        <p:attrNameLst>
                                          <p:attrName>ppt_w</p:attrName>
                                        </p:attrNameLst>
                                      </p:cBhvr>
                                      <p:tavLst>
                                        <p:tav tm="0">
                                          <p:val>
                                            <p:fltVal val="0"/>
                                          </p:val>
                                        </p:tav>
                                        <p:tav tm="100000">
                                          <p:val>
                                            <p:strVal val="#ppt_w"/>
                                          </p:val>
                                        </p:tav>
                                      </p:tavLst>
                                    </p:anim>
                                    <p:anim calcmode="lin" valueType="num">
                                      <p:cBhvr>
                                        <p:cTn id="237" dur="1000" fill="hold"/>
                                        <p:tgtEl>
                                          <p:spTgt spid="51"/>
                                        </p:tgtEl>
                                        <p:attrNameLst>
                                          <p:attrName>ppt_h</p:attrName>
                                        </p:attrNameLst>
                                      </p:cBhvr>
                                      <p:tavLst>
                                        <p:tav tm="0">
                                          <p:val>
                                            <p:fltVal val="0"/>
                                          </p:val>
                                        </p:tav>
                                        <p:tav tm="100000">
                                          <p:val>
                                            <p:strVal val="#ppt_h"/>
                                          </p:val>
                                        </p:tav>
                                      </p:tavLst>
                                    </p:anim>
                                    <p:animEffect transition="in" filter="fade">
                                      <p:cBhvr>
                                        <p:cTn id="238" dur="1000"/>
                                        <p:tgtEl>
                                          <p:spTgt spid="51"/>
                                        </p:tgtEl>
                                      </p:cBhvr>
                                    </p:animEffect>
                                  </p:childTnLst>
                                </p:cTn>
                              </p:par>
                            </p:childTnLst>
                          </p:cTn>
                        </p:par>
                        <p:par>
                          <p:cTn id="239" fill="hold">
                            <p:stCondLst>
                              <p:cond delay="15000"/>
                            </p:stCondLst>
                            <p:childTnLst>
                              <p:par>
                                <p:cTn id="240" presetID="53" presetClass="entr" presetSubtype="16" fill="hold" nodeType="afterEffect">
                                  <p:stCondLst>
                                    <p:cond delay="0"/>
                                  </p:stCondLst>
                                  <p:childTnLst>
                                    <p:set>
                                      <p:cBhvr>
                                        <p:cTn id="241" dur="1" fill="hold">
                                          <p:stCondLst>
                                            <p:cond delay="0"/>
                                          </p:stCondLst>
                                        </p:cTn>
                                        <p:tgtEl>
                                          <p:spTgt spid="272"/>
                                        </p:tgtEl>
                                        <p:attrNameLst>
                                          <p:attrName>style.visibility</p:attrName>
                                        </p:attrNameLst>
                                      </p:cBhvr>
                                      <p:to>
                                        <p:strVal val="visible"/>
                                      </p:to>
                                    </p:set>
                                    <p:anim calcmode="lin" valueType="num">
                                      <p:cBhvr>
                                        <p:cTn id="242" dur="1000" fill="hold"/>
                                        <p:tgtEl>
                                          <p:spTgt spid="272"/>
                                        </p:tgtEl>
                                        <p:attrNameLst>
                                          <p:attrName>ppt_w</p:attrName>
                                        </p:attrNameLst>
                                      </p:cBhvr>
                                      <p:tavLst>
                                        <p:tav tm="0">
                                          <p:val>
                                            <p:fltVal val="0"/>
                                          </p:val>
                                        </p:tav>
                                        <p:tav tm="100000">
                                          <p:val>
                                            <p:strVal val="#ppt_w"/>
                                          </p:val>
                                        </p:tav>
                                      </p:tavLst>
                                    </p:anim>
                                    <p:anim calcmode="lin" valueType="num">
                                      <p:cBhvr>
                                        <p:cTn id="243" dur="1000" fill="hold"/>
                                        <p:tgtEl>
                                          <p:spTgt spid="272"/>
                                        </p:tgtEl>
                                        <p:attrNameLst>
                                          <p:attrName>ppt_h</p:attrName>
                                        </p:attrNameLst>
                                      </p:cBhvr>
                                      <p:tavLst>
                                        <p:tav tm="0">
                                          <p:val>
                                            <p:fltVal val="0"/>
                                          </p:val>
                                        </p:tav>
                                        <p:tav tm="100000">
                                          <p:val>
                                            <p:strVal val="#ppt_h"/>
                                          </p:val>
                                        </p:tav>
                                      </p:tavLst>
                                    </p:anim>
                                    <p:animEffect transition="in" filter="fade">
                                      <p:cBhvr>
                                        <p:cTn id="244" dur="1000"/>
                                        <p:tgtEl>
                                          <p:spTgt spid="272"/>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97"/>
                                        </p:tgtEl>
                                        <p:attrNameLst>
                                          <p:attrName>style.visibility</p:attrName>
                                        </p:attrNameLst>
                                      </p:cBhvr>
                                      <p:to>
                                        <p:strVal val="visible"/>
                                      </p:to>
                                    </p:set>
                                    <p:anim calcmode="lin" valueType="num">
                                      <p:cBhvr>
                                        <p:cTn id="247" dur="1000" fill="hold"/>
                                        <p:tgtEl>
                                          <p:spTgt spid="197"/>
                                        </p:tgtEl>
                                        <p:attrNameLst>
                                          <p:attrName>ppt_w</p:attrName>
                                        </p:attrNameLst>
                                      </p:cBhvr>
                                      <p:tavLst>
                                        <p:tav tm="0">
                                          <p:val>
                                            <p:fltVal val="0"/>
                                          </p:val>
                                        </p:tav>
                                        <p:tav tm="100000">
                                          <p:val>
                                            <p:strVal val="#ppt_w"/>
                                          </p:val>
                                        </p:tav>
                                      </p:tavLst>
                                    </p:anim>
                                    <p:anim calcmode="lin" valueType="num">
                                      <p:cBhvr>
                                        <p:cTn id="248" dur="1000" fill="hold"/>
                                        <p:tgtEl>
                                          <p:spTgt spid="197"/>
                                        </p:tgtEl>
                                        <p:attrNameLst>
                                          <p:attrName>ppt_h</p:attrName>
                                        </p:attrNameLst>
                                      </p:cBhvr>
                                      <p:tavLst>
                                        <p:tav tm="0">
                                          <p:val>
                                            <p:fltVal val="0"/>
                                          </p:val>
                                        </p:tav>
                                        <p:tav tm="100000">
                                          <p:val>
                                            <p:strVal val="#ppt_h"/>
                                          </p:val>
                                        </p:tav>
                                      </p:tavLst>
                                    </p:anim>
                                    <p:animEffect transition="in" filter="fade">
                                      <p:cBhvr>
                                        <p:cTn id="249" dur="1000"/>
                                        <p:tgtEl>
                                          <p:spTgt spid="197"/>
                                        </p:tgtEl>
                                      </p:cBhvr>
                                    </p:animEffect>
                                  </p:childTnLst>
                                </p:cTn>
                              </p:par>
                              <p:par>
                                <p:cTn id="250" presetID="53" presetClass="entr" presetSubtype="16" fill="hold" nodeType="withEffect">
                                  <p:stCondLst>
                                    <p:cond delay="0"/>
                                  </p:stCondLst>
                                  <p:childTnLst>
                                    <p:set>
                                      <p:cBhvr>
                                        <p:cTn id="251" dur="1" fill="hold">
                                          <p:stCondLst>
                                            <p:cond delay="0"/>
                                          </p:stCondLst>
                                        </p:cTn>
                                        <p:tgtEl>
                                          <p:spTgt spid="427"/>
                                        </p:tgtEl>
                                        <p:attrNameLst>
                                          <p:attrName>style.visibility</p:attrName>
                                        </p:attrNameLst>
                                      </p:cBhvr>
                                      <p:to>
                                        <p:strVal val="visible"/>
                                      </p:to>
                                    </p:set>
                                    <p:anim calcmode="lin" valueType="num">
                                      <p:cBhvr>
                                        <p:cTn id="252" dur="1000" fill="hold"/>
                                        <p:tgtEl>
                                          <p:spTgt spid="427"/>
                                        </p:tgtEl>
                                        <p:attrNameLst>
                                          <p:attrName>ppt_w</p:attrName>
                                        </p:attrNameLst>
                                      </p:cBhvr>
                                      <p:tavLst>
                                        <p:tav tm="0">
                                          <p:val>
                                            <p:fltVal val="0"/>
                                          </p:val>
                                        </p:tav>
                                        <p:tav tm="100000">
                                          <p:val>
                                            <p:strVal val="#ppt_w"/>
                                          </p:val>
                                        </p:tav>
                                      </p:tavLst>
                                    </p:anim>
                                    <p:anim calcmode="lin" valueType="num">
                                      <p:cBhvr>
                                        <p:cTn id="253" dur="1000" fill="hold"/>
                                        <p:tgtEl>
                                          <p:spTgt spid="427"/>
                                        </p:tgtEl>
                                        <p:attrNameLst>
                                          <p:attrName>ppt_h</p:attrName>
                                        </p:attrNameLst>
                                      </p:cBhvr>
                                      <p:tavLst>
                                        <p:tav tm="0">
                                          <p:val>
                                            <p:fltVal val="0"/>
                                          </p:val>
                                        </p:tav>
                                        <p:tav tm="100000">
                                          <p:val>
                                            <p:strVal val="#ppt_h"/>
                                          </p:val>
                                        </p:tav>
                                      </p:tavLst>
                                    </p:anim>
                                    <p:animEffect transition="in" filter="fade">
                                      <p:cBhvr>
                                        <p:cTn id="254" dur="1000"/>
                                        <p:tgtEl>
                                          <p:spTgt spid="427"/>
                                        </p:tgtEl>
                                      </p:cBhvr>
                                    </p:animEffect>
                                  </p:childTnLst>
                                </p:cTn>
                              </p:par>
                            </p:childTnLst>
                          </p:cTn>
                        </p:par>
                        <p:par>
                          <p:cTn id="255" fill="hold">
                            <p:stCondLst>
                              <p:cond delay="16000"/>
                            </p:stCondLst>
                            <p:childTnLst>
                              <p:par>
                                <p:cTn id="256" presetID="53" presetClass="entr" presetSubtype="16" fill="hold" nodeType="afterEffect">
                                  <p:stCondLst>
                                    <p:cond delay="0"/>
                                  </p:stCondLst>
                                  <p:childTnLst>
                                    <p:set>
                                      <p:cBhvr>
                                        <p:cTn id="257" dur="1" fill="hold">
                                          <p:stCondLst>
                                            <p:cond delay="0"/>
                                          </p:stCondLst>
                                        </p:cTn>
                                        <p:tgtEl>
                                          <p:spTgt spid="263"/>
                                        </p:tgtEl>
                                        <p:attrNameLst>
                                          <p:attrName>style.visibility</p:attrName>
                                        </p:attrNameLst>
                                      </p:cBhvr>
                                      <p:to>
                                        <p:strVal val="visible"/>
                                      </p:to>
                                    </p:set>
                                    <p:anim calcmode="lin" valueType="num">
                                      <p:cBhvr>
                                        <p:cTn id="258" dur="1000" fill="hold"/>
                                        <p:tgtEl>
                                          <p:spTgt spid="263"/>
                                        </p:tgtEl>
                                        <p:attrNameLst>
                                          <p:attrName>ppt_w</p:attrName>
                                        </p:attrNameLst>
                                      </p:cBhvr>
                                      <p:tavLst>
                                        <p:tav tm="0">
                                          <p:val>
                                            <p:fltVal val="0"/>
                                          </p:val>
                                        </p:tav>
                                        <p:tav tm="100000">
                                          <p:val>
                                            <p:strVal val="#ppt_w"/>
                                          </p:val>
                                        </p:tav>
                                      </p:tavLst>
                                    </p:anim>
                                    <p:anim calcmode="lin" valueType="num">
                                      <p:cBhvr>
                                        <p:cTn id="259" dur="1000" fill="hold"/>
                                        <p:tgtEl>
                                          <p:spTgt spid="263"/>
                                        </p:tgtEl>
                                        <p:attrNameLst>
                                          <p:attrName>ppt_h</p:attrName>
                                        </p:attrNameLst>
                                      </p:cBhvr>
                                      <p:tavLst>
                                        <p:tav tm="0">
                                          <p:val>
                                            <p:fltVal val="0"/>
                                          </p:val>
                                        </p:tav>
                                        <p:tav tm="100000">
                                          <p:val>
                                            <p:strVal val="#ppt_h"/>
                                          </p:val>
                                        </p:tav>
                                      </p:tavLst>
                                    </p:anim>
                                    <p:animEffect transition="in" filter="fade">
                                      <p:cBhvr>
                                        <p:cTn id="260" dur="1000"/>
                                        <p:tgtEl>
                                          <p:spTgt spid="263"/>
                                        </p:tgtEl>
                                      </p:cBhvr>
                                    </p:animEffect>
                                  </p:childTnLst>
                                </p:cTn>
                              </p:par>
                              <p:par>
                                <p:cTn id="261" presetID="53" presetClass="entr" presetSubtype="16" fill="hold" grpId="0" nodeType="withEffect">
                                  <p:stCondLst>
                                    <p:cond delay="0"/>
                                  </p:stCondLst>
                                  <p:childTnLst>
                                    <p:set>
                                      <p:cBhvr>
                                        <p:cTn id="262" dur="1" fill="hold">
                                          <p:stCondLst>
                                            <p:cond delay="0"/>
                                          </p:stCondLst>
                                        </p:cTn>
                                        <p:tgtEl>
                                          <p:spTgt spid="320"/>
                                        </p:tgtEl>
                                        <p:attrNameLst>
                                          <p:attrName>style.visibility</p:attrName>
                                        </p:attrNameLst>
                                      </p:cBhvr>
                                      <p:to>
                                        <p:strVal val="visible"/>
                                      </p:to>
                                    </p:set>
                                    <p:anim calcmode="lin" valueType="num">
                                      <p:cBhvr>
                                        <p:cTn id="263" dur="1000" fill="hold"/>
                                        <p:tgtEl>
                                          <p:spTgt spid="320"/>
                                        </p:tgtEl>
                                        <p:attrNameLst>
                                          <p:attrName>ppt_w</p:attrName>
                                        </p:attrNameLst>
                                      </p:cBhvr>
                                      <p:tavLst>
                                        <p:tav tm="0">
                                          <p:val>
                                            <p:fltVal val="0"/>
                                          </p:val>
                                        </p:tav>
                                        <p:tav tm="100000">
                                          <p:val>
                                            <p:strVal val="#ppt_w"/>
                                          </p:val>
                                        </p:tav>
                                      </p:tavLst>
                                    </p:anim>
                                    <p:anim calcmode="lin" valueType="num">
                                      <p:cBhvr>
                                        <p:cTn id="264" dur="1000" fill="hold"/>
                                        <p:tgtEl>
                                          <p:spTgt spid="320"/>
                                        </p:tgtEl>
                                        <p:attrNameLst>
                                          <p:attrName>ppt_h</p:attrName>
                                        </p:attrNameLst>
                                      </p:cBhvr>
                                      <p:tavLst>
                                        <p:tav tm="0">
                                          <p:val>
                                            <p:fltVal val="0"/>
                                          </p:val>
                                        </p:tav>
                                        <p:tav tm="100000">
                                          <p:val>
                                            <p:strVal val="#ppt_h"/>
                                          </p:val>
                                        </p:tav>
                                      </p:tavLst>
                                    </p:anim>
                                    <p:animEffect transition="in" filter="fade">
                                      <p:cBhvr>
                                        <p:cTn id="265" dur="1000"/>
                                        <p:tgtEl>
                                          <p:spTgt spid="320"/>
                                        </p:tgtEl>
                                      </p:cBhvr>
                                    </p:animEffect>
                                  </p:childTnLst>
                                </p:cTn>
                              </p:par>
                              <p:par>
                                <p:cTn id="266" presetID="53" presetClass="entr" presetSubtype="16" fill="hold" nodeType="withEffect">
                                  <p:stCondLst>
                                    <p:cond delay="0"/>
                                  </p:stCondLst>
                                  <p:childTnLst>
                                    <p:set>
                                      <p:cBhvr>
                                        <p:cTn id="267" dur="1" fill="hold">
                                          <p:stCondLst>
                                            <p:cond delay="0"/>
                                          </p:stCondLst>
                                        </p:cTn>
                                        <p:tgtEl>
                                          <p:spTgt spid="265"/>
                                        </p:tgtEl>
                                        <p:attrNameLst>
                                          <p:attrName>style.visibility</p:attrName>
                                        </p:attrNameLst>
                                      </p:cBhvr>
                                      <p:to>
                                        <p:strVal val="visible"/>
                                      </p:to>
                                    </p:set>
                                    <p:anim calcmode="lin" valueType="num">
                                      <p:cBhvr>
                                        <p:cTn id="268" dur="1000" fill="hold"/>
                                        <p:tgtEl>
                                          <p:spTgt spid="265"/>
                                        </p:tgtEl>
                                        <p:attrNameLst>
                                          <p:attrName>ppt_w</p:attrName>
                                        </p:attrNameLst>
                                      </p:cBhvr>
                                      <p:tavLst>
                                        <p:tav tm="0">
                                          <p:val>
                                            <p:fltVal val="0"/>
                                          </p:val>
                                        </p:tav>
                                        <p:tav tm="100000">
                                          <p:val>
                                            <p:strVal val="#ppt_w"/>
                                          </p:val>
                                        </p:tav>
                                      </p:tavLst>
                                    </p:anim>
                                    <p:anim calcmode="lin" valueType="num">
                                      <p:cBhvr>
                                        <p:cTn id="269" dur="1000" fill="hold"/>
                                        <p:tgtEl>
                                          <p:spTgt spid="265"/>
                                        </p:tgtEl>
                                        <p:attrNameLst>
                                          <p:attrName>ppt_h</p:attrName>
                                        </p:attrNameLst>
                                      </p:cBhvr>
                                      <p:tavLst>
                                        <p:tav tm="0">
                                          <p:val>
                                            <p:fltVal val="0"/>
                                          </p:val>
                                        </p:tav>
                                        <p:tav tm="100000">
                                          <p:val>
                                            <p:strVal val="#ppt_h"/>
                                          </p:val>
                                        </p:tav>
                                      </p:tavLst>
                                    </p:anim>
                                    <p:animEffect transition="in" filter="fade">
                                      <p:cBhvr>
                                        <p:cTn id="270" dur="1000"/>
                                        <p:tgtEl>
                                          <p:spTgt spid="265"/>
                                        </p:tgtEl>
                                      </p:cBhvr>
                                    </p:animEffect>
                                  </p:childTnLst>
                                </p:cTn>
                              </p:par>
                              <p:par>
                                <p:cTn id="271" presetID="53" presetClass="entr" presetSubtype="16" fill="hold" grpId="0" nodeType="withEffect">
                                  <p:stCondLst>
                                    <p:cond delay="0"/>
                                  </p:stCondLst>
                                  <p:childTnLst>
                                    <p:set>
                                      <p:cBhvr>
                                        <p:cTn id="272" dur="1" fill="hold">
                                          <p:stCondLst>
                                            <p:cond delay="0"/>
                                          </p:stCondLst>
                                        </p:cTn>
                                        <p:tgtEl>
                                          <p:spTgt spid="22"/>
                                        </p:tgtEl>
                                        <p:attrNameLst>
                                          <p:attrName>style.visibility</p:attrName>
                                        </p:attrNameLst>
                                      </p:cBhvr>
                                      <p:to>
                                        <p:strVal val="visible"/>
                                      </p:to>
                                    </p:set>
                                    <p:anim calcmode="lin" valueType="num">
                                      <p:cBhvr>
                                        <p:cTn id="273" dur="1000" fill="hold"/>
                                        <p:tgtEl>
                                          <p:spTgt spid="22"/>
                                        </p:tgtEl>
                                        <p:attrNameLst>
                                          <p:attrName>ppt_w</p:attrName>
                                        </p:attrNameLst>
                                      </p:cBhvr>
                                      <p:tavLst>
                                        <p:tav tm="0">
                                          <p:val>
                                            <p:fltVal val="0"/>
                                          </p:val>
                                        </p:tav>
                                        <p:tav tm="100000">
                                          <p:val>
                                            <p:strVal val="#ppt_w"/>
                                          </p:val>
                                        </p:tav>
                                      </p:tavLst>
                                    </p:anim>
                                    <p:anim calcmode="lin" valueType="num">
                                      <p:cBhvr>
                                        <p:cTn id="274" dur="1000" fill="hold"/>
                                        <p:tgtEl>
                                          <p:spTgt spid="22"/>
                                        </p:tgtEl>
                                        <p:attrNameLst>
                                          <p:attrName>ppt_h</p:attrName>
                                        </p:attrNameLst>
                                      </p:cBhvr>
                                      <p:tavLst>
                                        <p:tav tm="0">
                                          <p:val>
                                            <p:fltVal val="0"/>
                                          </p:val>
                                        </p:tav>
                                        <p:tav tm="100000">
                                          <p:val>
                                            <p:strVal val="#ppt_h"/>
                                          </p:val>
                                        </p:tav>
                                      </p:tavLst>
                                    </p:anim>
                                    <p:animEffect transition="in" filter="fade">
                                      <p:cBhvr>
                                        <p:cTn id="275" dur="1000"/>
                                        <p:tgtEl>
                                          <p:spTgt spid="22"/>
                                        </p:tgtEl>
                                      </p:cBhvr>
                                    </p:animEffect>
                                  </p:childTnLst>
                                </p:cTn>
                              </p:par>
                            </p:childTnLst>
                          </p:cTn>
                        </p:par>
                        <p:par>
                          <p:cTn id="276" fill="hold">
                            <p:stCondLst>
                              <p:cond delay="17000"/>
                            </p:stCondLst>
                            <p:childTnLst>
                              <p:par>
                                <p:cTn id="277" presetID="53" presetClass="entr" presetSubtype="16" fill="hold" nodeType="afterEffect">
                                  <p:stCondLst>
                                    <p:cond delay="0"/>
                                  </p:stCondLst>
                                  <p:childTnLst>
                                    <p:set>
                                      <p:cBhvr>
                                        <p:cTn id="278" dur="1" fill="hold">
                                          <p:stCondLst>
                                            <p:cond delay="0"/>
                                          </p:stCondLst>
                                        </p:cTn>
                                        <p:tgtEl>
                                          <p:spTgt spid="63"/>
                                        </p:tgtEl>
                                        <p:attrNameLst>
                                          <p:attrName>style.visibility</p:attrName>
                                        </p:attrNameLst>
                                      </p:cBhvr>
                                      <p:to>
                                        <p:strVal val="visible"/>
                                      </p:to>
                                    </p:set>
                                    <p:anim calcmode="lin" valueType="num">
                                      <p:cBhvr>
                                        <p:cTn id="279" dur="1000" fill="hold"/>
                                        <p:tgtEl>
                                          <p:spTgt spid="63"/>
                                        </p:tgtEl>
                                        <p:attrNameLst>
                                          <p:attrName>ppt_w</p:attrName>
                                        </p:attrNameLst>
                                      </p:cBhvr>
                                      <p:tavLst>
                                        <p:tav tm="0">
                                          <p:val>
                                            <p:fltVal val="0"/>
                                          </p:val>
                                        </p:tav>
                                        <p:tav tm="100000">
                                          <p:val>
                                            <p:strVal val="#ppt_w"/>
                                          </p:val>
                                        </p:tav>
                                      </p:tavLst>
                                    </p:anim>
                                    <p:anim calcmode="lin" valueType="num">
                                      <p:cBhvr>
                                        <p:cTn id="280" dur="1000" fill="hold"/>
                                        <p:tgtEl>
                                          <p:spTgt spid="63"/>
                                        </p:tgtEl>
                                        <p:attrNameLst>
                                          <p:attrName>ppt_h</p:attrName>
                                        </p:attrNameLst>
                                      </p:cBhvr>
                                      <p:tavLst>
                                        <p:tav tm="0">
                                          <p:val>
                                            <p:fltVal val="0"/>
                                          </p:val>
                                        </p:tav>
                                        <p:tav tm="100000">
                                          <p:val>
                                            <p:strVal val="#ppt_h"/>
                                          </p:val>
                                        </p:tav>
                                      </p:tavLst>
                                    </p:anim>
                                    <p:animEffect transition="in" filter="fade">
                                      <p:cBhvr>
                                        <p:cTn id="281" dur="1000"/>
                                        <p:tgtEl>
                                          <p:spTgt spid="63"/>
                                        </p:tgtEl>
                                      </p:cBhvr>
                                    </p:animEffect>
                                  </p:childTnLst>
                                </p:cTn>
                              </p:par>
                              <p:par>
                                <p:cTn id="282" presetID="53" presetClass="entr" presetSubtype="16" fill="hold" grpId="0" nodeType="withEffect">
                                  <p:stCondLst>
                                    <p:cond delay="0"/>
                                  </p:stCondLst>
                                  <p:childTnLst>
                                    <p:set>
                                      <p:cBhvr>
                                        <p:cTn id="283" dur="1" fill="hold">
                                          <p:stCondLst>
                                            <p:cond delay="0"/>
                                          </p:stCondLst>
                                        </p:cTn>
                                        <p:tgtEl>
                                          <p:spTgt spid="23"/>
                                        </p:tgtEl>
                                        <p:attrNameLst>
                                          <p:attrName>style.visibility</p:attrName>
                                        </p:attrNameLst>
                                      </p:cBhvr>
                                      <p:to>
                                        <p:strVal val="visible"/>
                                      </p:to>
                                    </p:set>
                                    <p:anim calcmode="lin" valueType="num">
                                      <p:cBhvr>
                                        <p:cTn id="284" dur="1000" fill="hold"/>
                                        <p:tgtEl>
                                          <p:spTgt spid="23"/>
                                        </p:tgtEl>
                                        <p:attrNameLst>
                                          <p:attrName>ppt_w</p:attrName>
                                        </p:attrNameLst>
                                      </p:cBhvr>
                                      <p:tavLst>
                                        <p:tav tm="0">
                                          <p:val>
                                            <p:fltVal val="0"/>
                                          </p:val>
                                        </p:tav>
                                        <p:tav tm="100000">
                                          <p:val>
                                            <p:strVal val="#ppt_w"/>
                                          </p:val>
                                        </p:tav>
                                      </p:tavLst>
                                    </p:anim>
                                    <p:anim calcmode="lin" valueType="num">
                                      <p:cBhvr>
                                        <p:cTn id="285" dur="1000" fill="hold"/>
                                        <p:tgtEl>
                                          <p:spTgt spid="23"/>
                                        </p:tgtEl>
                                        <p:attrNameLst>
                                          <p:attrName>ppt_h</p:attrName>
                                        </p:attrNameLst>
                                      </p:cBhvr>
                                      <p:tavLst>
                                        <p:tav tm="0">
                                          <p:val>
                                            <p:fltVal val="0"/>
                                          </p:val>
                                        </p:tav>
                                        <p:tav tm="100000">
                                          <p:val>
                                            <p:strVal val="#ppt_h"/>
                                          </p:val>
                                        </p:tav>
                                      </p:tavLst>
                                    </p:anim>
                                    <p:animEffect transition="in" filter="fade">
                                      <p:cBhvr>
                                        <p:cTn id="286" dur="1000"/>
                                        <p:tgtEl>
                                          <p:spTgt spid="23"/>
                                        </p:tgtEl>
                                      </p:cBhvr>
                                    </p:animEffect>
                                  </p:childTnLst>
                                </p:cTn>
                              </p:par>
                              <p:par>
                                <p:cTn id="287" presetID="53" presetClass="entr" presetSubtype="16" fill="hold" nodeType="withEffect">
                                  <p:stCondLst>
                                    <p:cond delay="0"/>
                                  </p:stCondLst>
                                  <p:childTnLst>
                                    <p:set>
                                      <p:cBhvr>
                                        <p:cTn id="288" dur="1" fill="hold">
                                          <p:stCondLst>
                                            <p:cond delay="0"/>
                                          </p:stCondLst>
                                        </p:cTn>
                                        <p:tgtEl>
                                          <p:spTgt spid="65"/>
                                        </p:tgtEl>
                                        <p:attrNameLst>
                                          <p:attrName>style.visibility</p:attrName>
                                        </p:attrNameLst>
                                      </p:cBhvr>
                                      <p:to>
                                        <p:strVal val="visible"/>
                                      </p:to>
                                    </p:set>
                                    <p:anim calcmode="lin" valueType="num">
                                      <p:cBhvr>
                                        <p:cTn id="289" dur="1000" fill="hold"/>
                                        <p:tgtEl>
                                          <p:spTgt spid="65"/>
                                        </p:tgtEl>
                                        <p:attrNameLst>
                                          <p:attrName>ppt_w</p:attrName>
                                        </p:attrNameLst>
                                      </p:cBhvr>
                                      <p:tavLst>
                                        <p:tav tm="0">
                                          <p:val>
                                            <p:fltVal val="0"/>
                                          </p:val>
                                        </p:tav>
                                        <p:tav tm="100000">
                                          <p:val>
                                            <p:strVal val="#ppt_w"/>
                                          </p:val>
                                        </p:tav>
                                      </p:tavLst>
                                    </p:anim>
                                    <p:anim calcmode="lin" valueType="num">
                                      <p:cBhvr>
                                        <p:cTn id="290" dur="1000" fill="hold"/>
                                        <p:tgtEl>
                                          <p:spTgt spid="65"/>
                                        </p:tgtEl>
                                        <p:attrNameLst>
                                          <p:attrName>ppt_h</p:attrName>
                                        </p:attrNameLst>
                                      </p:cBhvr>
                                      <p:tavLst>
                                        <p:tav tm="0">
                                          <p:val>
                                            <p:fltVal val="0"/>
                                          </p:val>
                                        </p:tav>
                                        <p:tav tm="100000">
                                          <p:val>
                                            <p:strVal val="#ppt_h"/>
                                          </p:val>
                                        </p:tav>
                                      </p:tavLst>
                                    </p:anim>
                                    <p:animEffect transition="in" filter="fade">
                                      <p:cBhvr>
                                        <p:cTn id="291" dur="1000"/>
                                        <p:tgtEl>
                                          <p:spTgt spid="65"/>
                                        </p:tgtEl>
                                      </p:cBhvr>
                                    </p:animEffect>
                                  </p:childTnLst>
                                </p:cTn>
                              </p:par>
                            </p:childTnLst>
                          </p:cTn>
                        </p:par>
                        <p:par>
                          <p:cTn id="292" fill="hold">
                            <p:stCondLst>
                              <p:cond delay="18000"/>
                            </p:stCondLst>
                            <p:childTnLst>
                              <p:par>
                                <p:cTn id="293" presetID="53" presetClass="entr" presetSubtype="16" fill="hold" nodeType="afterEffect">
                                  <p:stCondLst>
                                    <p:cond delay="0"/>
                                  </p:stCondLst>
                                  <p:childTnLst>
                                    <p:set>
                                      <p:cBhvr>
                                        <p:cTn id="294" dur="1" fill="hold">
                                          <p:stCondLst>
                                            <p:cond delay="0"/>
                                          </p:stCondLst>
                                        </p:cTn>
                                        <p:tgtEl>
                                          <p:spTgt spid="324"/>
                                        </p:tgtEl>
                                        <p:attrNameLst>
                                          <p:attrName>style.visibility</p:attrName>
                                        </p:attrNameLst>
                                      </p:cBhvr>
                                      <p:to>
                                        <p:strVal val="visible"/>
                                      </p:to>
                                    </p:set>
                                    <p:anim calcmode="lin" valueType="num">
                                      <p:cBhvr>
                                        <p:cTn id="295" dur="1000" fill="hold"/>
                                        <p:tgtEl>
                                          <p:spTgt spid="324"/>
                                        </p:tgtEl>
                                        <p:attrNameLst>
                                          <p:attrName>ppt_w</p:attrName>
                                        </p:attrNameLst>
                                      </p:cBhvr>
                                      <p:tavLst>
                                        <p:tav tm="0">
                                          <p:val>
                                            <p:fltVal val="0"/>
                                          </p:val>
                                        </p:tav>
                                        <p:tav tm="100000">
                                          <p:val>
                                            <p:strVal val="#ppt_w"/>
                                          </p:val>
                                        </p:tav>
                                      </p:tavLst>
                                    </p:anim>
                                    <p:anim calcmode="lin" valueType="num">
                                      <p:cBhvr>
                                        <p:cTn id="296" dur="1000" fill="hold"/>
                                        <p:tgtEl>
                                          <p:spTgt spid="324"/>
                                        </p:tgtEl>
                                        <p:attrNameLst>
                                          <p:attrName>ppt_h</p:attrName>
                                        </p:attrNameLst>
                                      </p:cBhvr>
                                      <p:tavLst>
                                        <p:tav tm="0">
                                          <p:val>
                                            <p:fltVal val="0"/>
                                          </p:val>
                                        </p:tav>
                                        <p:tav tm="100000">
                                          <p:val>
                                            <p:strVal val="#ppt_h"/>
                                          </p:val>
                                        </p:tav>
                                      </p:tavLst>
                                    </p:anim>
                                    <p:animEffect transition="in" filter="fade">
                                      <p:cBhvr>
                                        <p:cTn id="297" dur="1000"/>
                                        <p:tgtEl>
                                          <p:spTgt spid="324"/>
                                        </p:tgtEl>
                                      </p:cBhvr>
                                    </p:animEffect>
                                  </p:childTnLst>
                                </p:cTn>
                              </p:par>
                              <p:par>
                                <p:cTn id="298" presetID="53" presetClass="entr" presetSubtype="16" fill="hold" grpId="0" nodeType="withEffect">
                                  <p:stCondLst>
                                    <p:cond delay="0"/>
                                  </p:stCondLst>
                                  <p:childTnLst>
                                    <p:set>
                                      <p:cBhvr>
                                        <p:cTn id="299" dur="1" fill="hold">
                                          <p:stCondLst>
                                            <p:cond delay="0"/>
                                          </p:stCondLst>
                                        </p:cTn>
                                        <p:tgtEl>
                                          <p:spTgt spid="323"/>
                                        </p:tgtEl>
                                        <p:attrNameLst>
                                          <p:attrName>style.visibility</p:attrName>
                                        </p:attrNameLst>
                                      </p:cBhvr>
                                      <p:to>
                                        <p:strVal val="visible"/>
                                      </p:to>
                                    </p:set>
                                    <p:anim calcmode="lin" valueType="num">
                                      <p:cBhvr>
                                        <p:cTn id="300" dur="1000" fill="hold"/>
                                        <p:tgtEl>
                                          <p:spTgt spid="323"/>
                                        </p:tgtEl>
                                        <p:attrNameLst>
                                          <p:attrName>ppt_w</p:attrName>
                                        </p:attrNameLst>
                                      </p:cBhvr>
                                      <p:tavLst>
                                        <p:tav tm="0">
                                          <p:val>
                                            <p:fltVal val="0"/>
                                          </p:val>
                                        </p:tav>
                                        <p:tav tm="100000">
                                          <p:val>
                                            <p:strVal val="#ppt_w"/>
                                          </p:val>
                                        </p:tav>
                                      </p:tavLst>
                                    </p:anim>
                                    <p:anim calcmode="lin" valueType="num">
                                      <p:cBhvr>
                                        <p:cTn id="301" dur="1000" fill="hold"/>
                                        <p:tgtEl>
                                          <p:spTgt spid="323"/>
                                        </p:tgtEl>
                                        <p:attrNameLst>
                                          <p:attrName>ppt_h</p:attrName>
                                        </p:attrNameLst>
                                      </p:cBhvr>
                                      <p:tavLst>
                                        <p:tav tm="0">
                                          <p:val>
                                            <p:fltVal val="0"/>
                                          </p:val>
                                        </p:tav>
                                        <p:tav tm="100000">
                                          <p:val>
                                            <p:strVal val="#ppt_h"/>
                                          </p:val>
                                        </p:tav>
                                      </p:tavLst>
                                    </p:anim>
                                    <p:animEffect transition="in" filter="fade">
                                      <p:cBhvr>
                                        <p:cTn id="302" dur="1000"/>
                                        <p:tgtEl>
                                          <p:spTgt spid="323"/>
                                        </p:tgtEl>
                                      </p:cBhvr>
                                    </p:animEffect>
                                  </p:childTnLst>
                                </p:cTn>
                              </p:par>
                              <p:par>
                                <p:cTn id="303" presetID="53" presetClass="entr" presetSubtype="16" fill="hold" nodeType="withEffect">
                                  <p:stCondLst>
                                    <p:cond delay="0"/>
                                  </p:stCondLst>
                                  <p:childTnLst>
                                    <p:set>
                                      <p:cBhvr>
                                        <p:cTn id="304" dur="1" fill="hold">
                                          <p:stCondLst>
                                            <p:cond delay="0"/>
                                          </p:stCondLst>
                                        </p:cTn>
                                        <p:tgtEl>
                                          <p:spTgt spid="327"/>
                                        </p:tgtEl>
                                        <p:attrNameLst>
                                          <p:attrName>style.visibility</p:attrName>
                                        </p:attrNameLst>
                                      </p:cBhvr>
                                      <p:to>
                                        <p:strVal val="visible"/>
                                      </p:to>
                                    </p:set>
                                    <p:anim calcmode="lin" valueType="num">
                                      <p:cBhvr>
                                        <p:cTn id="305" dur="1000" fill="hold"/>
                                        <p:tgtEl>
                                          <p:spTgt spid="327"/>
                                        </p:tgtEl>
                                        <p:attrNameLst>
                                          <p:attrName>ppt_w</p:attrName>
                                        </p:attrNameLst>
                                      </p:cBhvr>
                                      <p:tavLst>
                                        <p:tav tm="0">
                                          <p:val>
                                            <p:fltVal val="0"/>
                                          </p:val>
                                        </p:tav>
                                        <p:tav tm="100000">
                                          <p:val>
                                            <p:strVal val="#ppt_w"/>
                                          </p:val>
                                        </p:tav>
                                      </p:tavLst>
                                    </p:anim>
                                    <p:anim calcmode="lin" valueType="num">
                                      <p:cBhvr>
                                        <p:cTn id="306" dur="1000" fill="hold"/>
                                        <p:tgtEl>
                                          <p:spTgt spid="327"/>
                                        </p:tgtEl>
                                        <p:attrNameLst>
                                          <p:attrName>ppt_h</p:attrName>
                                        </p:attrNameLst>
                                      </p:cBhvr>
                                      <p:tavLst>
                                        <p:tav tm="0">
                                          <p:val>
                                            <p:fltVal val="0"/>
                                          </p:val>
                                        </p:tav>
                                        <p:tav tm="100000">
                                          <p:val>
                                            <p:strVal val="#ppt_h"/>
                                          </p:val>
                                        </p:tav>
                                      </p:tavLst>
                                    </p:anim>
                                    <p:animEffect transition="in" filter="fade">
                                      <p:cBhvr>
                                        <p:cTn id="307" dur="1000"/>
                                        <p:tgtEl>
                                          <p:spTgt spid="327"/>
                                        </p:tgtEl>
                                      </p:cBhvr>
                                    </p:animEffect>
                                  </p:childTnLst>
                                </p:cTn>
                              </p:par>
                              <p:par>
                                <p:cTn id="308" presetID="53" presetClass="entr" presetSubtype="16" fill="hold" grpId="0" nodeType="withEffect">
                                  <p:stCondLst>
                                    <p:cond delay="0"/>
                                  </p:stCondLst>
                                  <p:childTnLst>
                                    <p:set>
                                      <p:cBhvr>
                                        <p:cTn id="309" dur="1" fill="hold">
                                          <p:stCondLst>
                                            <p:cond delay="0"/>
                                          </p:stCondLst>
                                        </p:cTn>
                                        <p:tgtEl>
                                          <p:spTgt spid="16"/>
                                        </p:tgtEl>
                                        <p:attrNameLst>
                                          <p:attrName>style.visibility</p:attrName>
                                        </p:attrNameLst>
                                      </p:cBhvr>
                                      <p:to>
                                        <p:strVal val="visible"/>
                                      </p:to>
                                    </p:set>
                                    <p:anim calcmode="lin" valueType="num">
                                      <p:cBhvr>
                                        <p:cTn id="310" dur="1000" fill="hold"/>
                                        <p:tgtEl>
                                          <p:spTgt spid="16"/>
                                        </p:tgtEl>
                                        <p:attrNameLst>
                                          <p:attrName>ppt_w</p:attrName>
                                        </p:attrNameLst>
                                      </p:cBhvr>
                                      <p:tavLst>
                                        <p:tav tm="0">
                                          <p:val>
                                            <p:fltVal val="0"/>
                                          </p:val>
                                        </p:tav>
                                        <p:tav tm="100000">
                                          <p:val>
                                            <p:strVal val="#ppt_w"/>
                                          </p:val>
                                        </p:tav>
                                      </p:tavLst>
                                    </p:anim>
                                    <p:anim calcmode="lin" valueType="num">
                                      <p:cBhvr>
                                        <p:cTn id="311" dur="1000" fill="hold"/>
                                        <p:tgtEl>
                                          <p:spTgt spid="16"/>
                                        </p:tgtEl>
                                        <p:attrNameLst>
                                          <p:attrName>ppt_h</p:attrName>
                                        </p:attrNameLst>
                                      </p:cBhvr>
                                      <p:tavLst>
                                        <p:tav tm="0">
                                          <p:val>
                                            <p:fltVal val="0"/>
                                          </p:val>
                                        </p:tav>
                                        <p:tav tm="100000">
                                          <p:val>
                                            <p:strVal val="#ppt_h"/>
                                          </p:val>
                                        </p:tav>
                                      </p:tavLst>
                                    </p:anim>
                                    <p:animEffect transition="in" filter="fade">
                                      <p:cBhvr>
                                        <p:cTn id="312" dur="1000"/>
                                        <p:tgtEl>
                                          <p:spTgt spid="16"/>
                                        </p:tgtEl>
                                      </p:cBhvr>
                                    </p:animEffect>
                                  </p:childTnLst>
                                </p:cTn>
                              </p:par>
                            </p:childTnLst>
                          </p:cTn>
                        </p:par>
                        <p:par>
                          <p:cTn id="313" fill="hold">
                            <p:stCondLst>
                              <p:cond delay="19000"/>
                            </p:stCondLst>
                            <p:childTnLst>
                              <p:par>
                                <p:cTn id="314" presetID="53" presetClass="entr" presetSubtype="16" fill="hold" nodeType="afterEffect">
                                  <p:stCondLst>
                                    <p:cond delay="0"/>
                                  </p:stCondLst>
                                  <p:childTnLst>
                                    <p:set>
                                      <p:cBhvr>
                                        <p:cTn id="315" dur="1" fill="hold">
                                          <p:stCondLst>
                                            <p:cond delay="0"/>
                                          </p:stCondLst>
                                        </p:cTn>
                                        <p:tgtEl>
                                          <p:spTgt spid="401"/>
                                        </p:tgtEl>
                                        <p:attrNameLst>
                                          <p:attrName>style.visibility</p:attrName>
                                        </p:attrNameLst>
                                      </p:cBhvr>
                                      <p:to>
                                        <p:strVal val="visible"/>
                                      </p:to>
                                    </p:set>
                                    <p:anim calcmode="lin" valueType="num">
                                      <p:cBhvr>
                                        <p:cTn id="316" dur="1000" fill="hold"/>
                                        <p:tgtEl>
                                          <p:spTgt spid="401"/>
                                        </p:tgtEl>
                                        <p:attrNameLst>
                                          <p:attrName>ppt_w</p:attrName>
                                        </p:attrNameLst>
                                      </p:cBhvr>
                                      <p:tavLst>
                                        <p:tav tm="0">
                                          <p:val>
                                            <p:fltVal val="0"/>
                                          </p:val>
                                        </p:tav>
                                        <p:tav tm="100000">
                                          <p:val>
                                            <p:strVal val="#ppt_w"/>
                                          </p:val>
                                        </p:tav>
                                      </p:tavLst>
                                    </p:anim>
                                    <p:anim calcmode="lin" valueType="num">
                                      <p:cBhvr>
                                        <p:cTn id="317" dur="1000" fill="hold"/>
                                        <p:tgtEl>
                                          <p:spTgt spid="401"/>
                                        </p:tgtEl>
                                        <p:attrNameLst>
                                          <p:attrName>ppt_h</p:attrName>
                                        </p:attrNameLst>
                                      </p:cBhvr>
                                      <p:tavLst>
                                        <p:tav tm="0">
                                          <p:val>
                                            <p:fltVal val="0"/>
                                          </p:val>
                                        </p:tav>
                                        <p:tav tm="100000">
                                          <p:val>
                                            <p:strVal val="#ppt_h"/>
                                          </p:val>
                                        </p:tav>
                                      </p:tavLst>
                                    </p:anim>
                                    <p:animEffect transition="in" filter="fade">
                                      <p:cBhvr>
                                        <p:cTn id="318" dur="1000"/>
                                        <p:tgtEl>
                                          <p:spTgt spid="401"/>
                                        </p:tgtEl>
                                      </p:cBhvr>
                                    </p:animEffect>
                                  </p:childTnLst>
                                </p:cTn>
                              </p:par>
                              <p:par>
                                <p:cTn id="319" presetID="53" presetClass="entr" presetSubtype="16" fill="hold" grpId="0" nodeType="withEffect">
                                  <p:stCondLst>
                                    <p:cond delay="0"/>
                                  </p:stCondLst>
                                  <p:childTnLst>
                                    <p:set>
                                      <p:cBhvr>
                                        <p:cTn id="320" dur="1" fill="hold">
                                          <p:stCondLst>
                                            <p:cond delay="0"/>
                                          </p:stCondLst>
                                        </p:cTn>
                                        <p:tgtEl>
                                          <p:spTgt spid="393"/>
                                        </p:tgtEl>
                                        <p:attrNameLst>
                                          <p:attrName>style.visibility</p:attrName>
                                        </p:attrNameLst>
                                      </p:cBhvr>
                                      <p:to>
                                        <p:strVal val="visible"/>
                                      </p:to>
                                    </p:set>
                                    <p:anim calcmode="lin" valueType="num">
                                      <p:cBhvr>
                                        <p:cTn id="321" dur="1000" fill="hold"/>
                                        <p:tgtEl>
                                          <p:spTgt spid="393"/>
                                        </p:tgtEl>
                                        <p:attrNameLst>
                                          <p:attrName>ppt_w</p:attrName>
                                        </p:attrNameLst>
                                      </p:cBhvr>
                                      <p:tavLst>
                                        <p:tav tm="0">
                                          <p:val>
                                            <p:fltVal val="0"/>
                                          </p:val>
                                        </p:tav>
                                        <p:tav tm="100000">
                                          <p:val>
                                            <p:strVal val="#ppt_w"/>
                                          </p:val>
                                        </p:tav>
                                      </p:tavLst>
                                    </p:anim>
                                    <p:anim calcmode="lin" valueType="num">
                                      <p:cBhvr>
                                        <p:cTn id="322" dur="1000" fill="hold"/>
                                        <p:tgtEl>
                                          <p:spTgt spid="393"/>
                                        </p:tgtEl>
                                        <p:attrNameLst>
                                          <p:attrName>ppt_h</p:attrName>
                                        </p:attrNameLst>
                                      </p:cBhvr>
                                      <p:tavLst>
                                        <p:tav tm="0">
                                          <p:val>
                                            <p:fltVal val="0"/>
                                          </p:val>
                                        </p:tav>
                                        <p:tav tm="100000">
                                          <p:val>
                                            <p:strVal val="#ppt_h"/>
                                          </p:val>
                                        </p:tav>
                                      </p:tavLst>
                                    </p:anim>
                                    <p:animEffect transition="in" filter="fade">
                                      <p:cBhvr>
                                        <p:cTn id="323" dur="1000"/>
                                        <p:tgtEl>
                                          <p:spTgt spid="393"/>
                                        </p:tgtEl>
                                      </p:cBhvr>
                                    </p:animEffect>
                                  </p:childTnLst>
                                </p:cTn>
                              </p:par>
                              <p:par>
                                <p:cTn id="324" presetID="53" presetClass="entr" presetSubtype="16" fill="hold" nodeType="withEffect">
                                  <p:stCondLst>
                                    <p:cond delay="0"/>
                                  </p:stCondLst>
                                  <p:childTnLst>
                                    <p:set>
                                      <p:cBhvr>
                                        <p:cTn id="325" dur="1" fill="hold">
                                          <p:stCondLst>
                                            <p:cond delay="0"/>
                                          </p:stCondLst>
                                        </p:cTn>
                                        <p:tgtEl>
                                          <p:spTgt spid="399"/>
                                        </p:tgtEl>
                                        <p:attrNameLst>
                                          <p:attrName>style.visibility</p:attrName>
                                        </p:attrNameLst>
                                      </p:cBhvr>
                                      <p:to>
                                        <p:strVal val="visible"/>
                                      </p:to>
                                    </p:set>
                                    <p:anim calcmode="lin" valueType="num">
                                      <p:cBhvr>
                                        <p:cTn id="326" dur="1000" fill="hold"/>
                                        <p:tgtEl>
                                          <p:spTgt spid="399"/>
                                        </p:tgtEl>
                                        <p:attrNameLst>
                                          <p:attrName>ppt_w</p:attrName>
                                        </p:attrNameLst>
                                      </p:cBhvr>
                                      <p:tavLst>
                                        <p:tav tm="0">
                                          <p:val>
                                            <p:fltVal val="0"/>
                                          </p:val>
                                        </p:tav>
                                        <p:tav tm="100000">
                                          <p:val>
                                            <p:strVal val="#ppt_w"/>
                                          </p:val>
                                        </p:tav>
                                      </p:tavLst>
                                    </p:anim>
                                    <p:anim calcmode="lin" valueType="num">
                                      <p:cBhvr>
                                        <p:cTn id="327" dur="1000" fill="hold"/>
                                        <p:tgtEl>
                                          <p:spTgt spid="399"/>
                                        </p:tgtEl>
                                        <p:attrNameLst>
                                          <p:attrName>ppt_h</p:attrName>
                                        </p:attrNameLst>
                                      </p:cBhvr>
                                      <p:tavLst>
                                        <p:tav tm="0">
                                          <p:val>
                                            <p:fltVal val="0"/>
                                          </p:val>
                                        </p:tav>
                                        <p:tav tm="100000">
                                          <p:val>
                                            <p:strVal val="#ppt_h"/>
                                          </p:val>
                                        </p:tav>
                                      </p:tavLst>
                                    </p:anim>
                                    <p:animEffect transition="in" filter="fade">
                                      <p:cBhvr>
                                        <p:cTn id="328" dur="1000"/>
                                        <p:tgtEl>
                                          <p:spTgt spid="399"/>
                                        </p:tgtEl>
                                      </p:cBhvr>
                                    </p:animEffect>
                                  </p:childTnLst>
                                </p:cTn>
                              </p:par>
                            </p:childTnLst>
                          </p:cTn>
                        </p:par>
                        <p:par>
                          <p:cTn id="329" fill="hold">
                            <p:stCondLst>
                              <p:cond delay="20000"/>
                            </p:stCondLst>
                            <p:childTnLst>
                              <p:par>
                                <p:cTn id="330" presetID="53" presetClass="entr" presetSubtype="16" fill="hold" nodeType="afterEffect">
                                  <p:stCondLst>
                                    <p:cond delay="0"/>
                                  </p:stCondLst>
                                  <p:childTnLst>
                                    <p:set>
                                      <p:cBhvr>
                                        <p:cTn id="331" dur="1" fill="hold">
                                          <p:stCondLst>
                                            <p:cond delay="0"/>
                                          </p:stCondLst>
                                        </p:cTn>
                                        <p:tgtEl>
                                          <p:spTgt spid="68"/>
                                        </p:tgtEl>
                                        <p:attrNameLst>
                                          <p:attrName>style.visibility</p:attrName>
                                        </p:attrNameLst>
                                      </p:cBhvr>
                                      <p:to>
                                        <p:strVal val="visible"/>
                                      </p:to>
                                    </p:set>
                                    <p:anim calcmode="lin" valueType="num">
                                      <p:cBhvr>
                                        <p:cTn id="332" dur="1000" fill="hold"/>
                                        <p:tgtEl>
                                          <p:spTgt spid="68"/>
                                        </p:tgtEl>
                                        <p:attrNameLst>
                                          <p:attrName>ppt_w</p:attrName>
                                        </p:attrNameLst>
                                      </p:cBhvr>
                                      <p:tavLst>
                                        <p:tav tm="0">
                                          <p:val>
                                            <p:fltVal val="0"/>
                                          </p:val>
                                        </p:tav>
                                        <p:tav tm="100000">
                                          <p:val>
                                            <p:strVal val="#ppt_w"/>
                                          </p:val>
                                        </p:tav>
                                      </p:tavLst>
                                    </p:anim>
                                    <p:anim calcmode="lin" valueType="num">
                                      <p:cBhvr>
                                        <p:cTn id="333" dur="1000" fill="hold"/>
                                        <p:tgtEl>
                                          <p:spTgt spid="68"/>
                                        </p:tgtEl>
                                        <p:attrNameLst>
                                          <p:attrName>ppt_h</p:attrName>
                                        </p:attrNameLst>
                                      </p:cBhvr>
                                      <p:tavLst>
                                        <p:tav tm="0">
                                          <p:val>
                                            <p:fltVal val="0"/>
                                          </p:val>
                                        </p:tav>
                                        <p:tav tm="100000">
                                          <p:val>
                                            <p:strVal val="#ppt_h"/>
                                          </p:val>
                                        </p:tav>
                                      </p:tavLst>
                                    </p:anim>
                                    <p:animEffect transition="in" filter="fade">
                                      <p:cBhvr>
                                        <p:cTn id="334" dur="1000"/>
                                        <p:tgtEl>
                                          <p:spTgt spid="68"/>
                                        </p:tgtEl>
                                      </p:cBhvr>
                                    </p:animEffect>
                                  </p:childTnLst>
                                </p:cTn>
                              </p:par>
                              <p:par>
                                <p:cTn id="335" presetID="53" presetClass="entr" presetSubtype="16" fill="hold" grpId="0" nodeType="withEffect">
                                  <p:stCondLst>
                                    <p:cond delay="0"/>
                                  </p:stCondLst>
                                  <p:childTnLst>
                                    <p:set>
                                      <p:cBhvr>
                                        <p:cTn id="336" dur="1" fill="hold">
                                          <p:stCondLst>
                                            <p:cond delay="0"/>
                                          </p:stCondLst>
                                        </p:cTn>
                                        <p:tgtEl>
                                          <p:spTgt spid="40"/>
                                        </p:tgtEl>
                                        <p:attrNameLst>
                                          <p:attrName>style.visibility</p:attrName>
                                        </p:attrNameLst>
                                      </p:cBhvr>
                                      <p:to>
                                        <p:strVal val="visible"/>
                                      </p:to>
                                    </p:set>
                                    <p:anim calcmode="lin" valueType="num">
                                      <p:cBhvr>
                                        <p:cTn id="337" dur="1000" fill="hold"/>
                                        <p:tgtEl>
                                          <p:spTgt spid="40"/>
                                        </p:tgtEl>
                                        <p:attrNameLst>
                                          <p:attrName>ppt_w</p:attrName>
                                        </p:attrNameLst>
                                      </p:cBhvr>
                                      <p:tavLst>
                                        <p:tav tm="0">
                                          <p:val>
                                            <p:fltVal val="0"/>
                                          </p:val>
                                        </p:tav>
                                        <p:tav tm="100000">
                                          <p:val>
                                            <p:strVal val="#ppt_w"/>
                                          </p:val>
                                        </p:tav>
                                      </p:tavLst>
                                    </p:anim>
                                    <p:anim calcmode="lin" valueType="num">
                                      <p:cBhvr>
                                        <p:cTn id="338" dur="1000" fill="hold"/>
                                        <p:tgtEl>
                                          <p:spTgt spid="40"/>
                                        </p:tgtEl>
                                        <p:attrNameLst>
                                          <p:attrName>ppt_h</p:attrName>
                                        </p:attrNameLst>
                                      </p:cBhvr>
                                      <p:tavLst>
                                        <p:tav tm="0">
                                          <p:val>
                                            <p:fltVal val="0"/>
                                          </p:val>
                                        </p:tav>
                                        <p:tav tm="100000">
                                          <p:val>
                                            <p:strVal val="#ppt_h"/>
                                          </p:val>
                                        </p:tav>
                                      </p:tavLst>
                                    </p:anim>
                                    <p:animEffect transition="in" filter="fade">
                                      <p:cBhvr>
                                        <p:cTn id="339" dur="1000"/>
                                        <p:tgtEl>
                                          <p:spTgt spid="40"/>
                                        </p:tgtEl>
                                      </p:cBhvr>
                                    </p:animEffect>
                                  </p:childTnLst>
                                </p:cTn>
                              </p:par>
                              <p:par>
                                <p:cTn id="340" presetID="53" presetClass="entr" presetSubtype="16" fill="hold" nodeType="withEffect">
                                  <p:stCondLst>
                                    <p:cond delay="0"/>
                                  </p:stCondLst>
                                  <p:childTnLst>
                                    <p:set>
                                      <p:cBhvr>
                                        <p:cTn id="341" dur="1" fill="hold">
                                          <p:stCondLst>
                                            <p:cond delay="0"/>
                                          </p:stCondLst>
                                        </p:cTn>
                                        <p:tgtEl>
                                          <p:spTgt spid="70"/>
                                        </p:tgtEl>
                                        <p:attrNameLst>
                                          <p:attrName>style.visibility</p:attrName>
                                        </p:attrNameLst>
                                      </p:cBhvr>
                                      <p:to>
                                        <p:strVal val="visible"/>
                                      </p:to>
                                    </p:set>
                                    <p:anim calcmode="lin" valueType="num">
                                      <p:cBhvr>
                                        <p:cTn id="342" dur="1000" fill="hold"/>
                                        <p:tgtEl>
                                          <p:spTgt spid="70"/>
                                        </p:tgtEl>
                                        <p:attrNameLst>
                                          <p:attrName>ppt_w</p:attrName>
                                        </p:attrNameLst>
                                      </p:cBhvr>
                                      <p:tavLst>
                                        <p:tav tm="0">
                                          <p:val>
                                            <p:fltVal val="0"/>
                                          </p:val>
                                        </p:tav>
                                        <p:tav tm="100000">
                                          <p:val>
                                            <p:strVal val="#ppt_w"/>
                                          </p:val>
                                        </p:tav>
                                      </p:tavLst>
                                    </p:anim>
                                    <p:anim calcmode="lin" valueType="num">
                                      <p:cBhvr>
                                        <p:cTn id="343" dur="1000" fill="hold"/>
                                        <p:tgtEl>
                                          <p:spTgt spid="70"/>
                                        </p:tgtEl>
                                        <p:attrNameLst>
                                          <p:attrName>ppt_h</p:attrName>
                                        </p:attrNameLst>
                                      </p:cBhvr>
                                      <p:tavLst>
                                        <p:tav tm="0">
                                          <p:val>
                                            <p:fltVal val="0"/>
                                          </p:val>
                                        </p:tav>
                                        <p:tav tm="100000">
                                          <p:val>
                                            <p:strVal val="#ppt_h"/>
                                          </p:val>
                                        </p:tav>
                                      </p:tavLst>
                                    </p:anim>
                                    <p:animEffect transition="in" filter="fade">
                                      <p:cBhvr>
                                        <p:cTn id="344" dur="1000"/>
                                        <p:tgtEl>
                                          <p:spTgt spid="70"/>
                                        </p:tgtEl>
                                      </p:cBhvr>
                                    </p:animEffect>
                                  </p:childTnLst>
                                </p:cTn>
                              </p:par>
                            </p:childTnLst>
                          </p:cTn>
                        </p:par>
                        <p:par>
                          <p:cTn id="345" fill="hold">
                            <p:stCondLst>
                              <p:cond delay="21000"/>
                            </p:stCondLst>
                            <p:childTnLst>
                              <p:par>
                                <p:cTn id="346" presetID="53" presetClass="entr" presetSubtype="16" fill="hold" nodeType="afterEffect">
                                  <p:stCondLst>
                                    <p:cond delay="0"/>
                                  </p:stCondLst>
                                  <p:childTnLst>
                                    <p:set>
                                      <p:cBhvr>
                                        <p:cTn id="347" dur="1" fill="hold">
                                          <p:stCondLst>
                                            <p:cond delay="0"/>
                                          </p:stCondLst>
                                        </p:cTn>
                                        <p:tgtEl>
                                          <p:spTgt spid="358"/>
                                        </p:tgtEl>
                                        <p:attrNameLst>
                                          <p:attrName>style.visibility</p:attrName>
                                        </p:attrNameLst>
                                      </p:cBhvr>
                                      <p:to>
                                        <p:strVal val="visible"/>
                                      </p:to>
                                    </p:set>
                                    <p:anim calcmode="lin" valueType="num">
                                      <p:cBhvr>
                                        <p:cTn id="348" dur="1000" fill="hold"/>
                                        <p:tgtEl>
                                          <p:spTgt spid="358"/>
                                        </p:tgtEl>
                                        <p:attrNameLst>
                                          <p:attrName>ppt_w</p:attrName>
                                        </p:attrNameLst>
                                      </p:cBhvr>
                                      <p:tavLst>
                                        <p:tav tm="0">
                                          <p:val>
                                            <p:fltVal val="0"/>
                                          </p:val>
                                        </p:tav>
                                        <p:tav tm="100000">
                                          <p:val>
                                            <p:strVal val="#ppt_w"/>
                                          </p:val>
                                        </p:tav>
                                      </p:tavLst>
                                    </p:anim>
                                    <p:anim calcmode="lin" valueType="num">
                                      <p:cBhvr>
                                        <p:cTn id="349" dur="1000" fill="hold"/>
                                        <p:tgtEl>
                                          <p:spTgt spid="358"/>
                                        </p:tgtEl>
                                        <p:attrNameLst>
                                          <p:attrName>ppt_h</p:attrName>
                                        </p:attrNameLst>
                                      </p:cBhvr>
                                      <p:tavLst>
                                        <p:tav tm="0">
                                          <p:val>
                                            <p:fltVal val="0"/>
                                          </p:val>
                                        </p:tav>
                                        <p:tav tm="100000">
                                          <p:val>
                                            <p:strVal val="#ppt_h"/>
                                          </p:val>
                                        </p:tav>
                                      </p:tavLst>
                                    </p:anim>
                                    <p:animEffect transition="in" filter="fade">
                                      <p:cBhvr>
                                        <p:cTn id="350" dur="1000"/>
                                        <p:tgtEl>
                                          <p:spTgt spid="358"/>
                                        </p:tgtEl>
                                      </p:cBhvr>
                                    </p:animEffect>
                                  </p:childTnLst>
                                </p:cTn>
                              </p:par>
                              <p:par>
                                <p:cTn id="351" presetID="53" presetClass="entr" presetSubtype="16" fill="hold" grpId="0" nodeType="withEffect">
                                  <p:stCondLst>
                                    <p:cond delay="0"/>
                                  </p:stCondLst>
                                  <p:childTnLst>
                                    <p:set>
                                      <p:cBhvr>
                                        <p:cTn id="352" dur="1" fill="hold">
                                          <p:stCondLst>
                                            <p:cond delay="0"/>
                                          </p:stCondLst>
                                        </p:cTn>
                                        <p:tgtEl>
                                          <p:spTgt spid="351"/>
                                        </p:tgtEl>
                                        <p:attrNameLst>
                                          <p:attrName>style.visibility</p:attrName>
                                        </p:attrNameLst>
                                      </p:cBhvr>
                                      <p:to>
                                        <p:strVal val="visible"/>
                                      </p:to>
                                    </p:set>
                                    <p:anim calcmode="lin" valueType="num">
                                      <p:cBhvr>
                                        <p:cTn id="353" dur="1000" fill="hold"/>
                                        <p:tgtEl>
                                          <p:spTgt spid="351"/>
                                        </p:tgtEl>
                                        <p:attrNameLst>
                                          <p:attrName>ppt_w</p:attrName>
                                        </p:attrNameLst>
                                      </p:cBhvr>
                                      <p:tavLst>
                                        <p:tav tm="0">
                                          <p:val>
                                            <p:fltVal val="0"/>
                                          </p:val>
                                        </p:tav>
                                        <p:tav tm="100000">
                                          <p:val>
                                            <p:strVal val="#ppt_w"/>
                                          </p:val>
                                        </p:tav>
                                      </p:tavLst>
                                    </p:anim>
                                    <p:anim calcmode="lin" valueType="num">
                                      <p:cBhvr>
                                        <p:cTn id="354" dur="1000" fill="hold"/>
                                        <p:tgtEl>
                                          <p:spTgt spid="351"/>
                                        </p:tgtEl>
                                        <p:attrNameLst>
                                          <p:attrName>ppt_h</p:attrName>
                                        </p:attrNameLst>
                                      </p:cBhvr>
                                      <p:tavLst>
                                        <p:tav tm="0">
                                          <p:val>
                                            <p:fltVal val="0"/>
                                          </p:val>
                                        </p:tav>
                                        <p:tav tm="100000">
                                          <p:val>
                                            <p:strVal val="#ppt_h"/>
                                          </p:val>
                                        </p:tav>
                                      </p:tavLst>
                                    </p:anim>
                                    <p:animEffect transition="in" filter="fade">
                                      <p:cBhvr>
                                        <p:cTn id="355" dur="1000"/>
                                        <p:tgtEl>
                                          <p:spTgt spid="351"/>
                                        </p:tgtEl>
                                      </p:cBhvr>
                                    </p:animEffect>
                                  </p:childTnLst>
                                </p:cTn>
                              </p:par>
                              <p:par>
                                <p:cTn id="356" presetID="53" presetClass="entr" presetSubtype="16" fill="hold" nodeType="withEffect">
                                  <p:stCondLst>
                                    <p:cond delay="0"/>
                                  </p:stCondLst>
                                  <p:childTnLst>
                                    <p:set>
                                      <p:cBhvr>
                                        <p:cTn id="357" dur="1" fill="hold">
                                          <p:stCondLst>
                                            <p:cond delay="0"/>
                                          </p:stCondLst>
                                        </p:cTn>
                                        <p:tgtEl>
                                          <p:spTgt spid="361"/>
                                        </p:tgtEl>
                                        <p:attrNameLst>
                                          <p:attrName>style.visibility</p:attrName>
                                        </p:attrNameLst>
                                      </p:cBhvr>
                                      <p:to>
                                        <p:strVal val="visible"/>
                                      </p:to>
                                    </p:set>
                                    <p:anim calcmode="lin" valueType="num">
                                      <p:cBhvr>
                                        <p:cTn id="358" dur="1000" fill="hold"/>
                                        <p:tgtEl>
                                          <p:spTgt spid="361"/>
                                        </p:tgtEl>
                                        <p:attrNameLst>
                                          <p:attrName>ppt_w</p:attrName>
                                        </p:attrNameLst>
                                      </p:cBhvr>
                                      <p:tavLst>
                                        <p:tav tm="0">
                                          <p:val>
                                            <p:fltVal val="0"/>
                                          </p:val>
                                        </p:tav>
                                        <p:tav tm="100000">
                                          <p:val>
                                            <p:strVal val="#ppt_w"/>
                                          </p:val>
                                        </p:tav>
                                      </p:tavLst>
                                    </p:anim>
                                    <p:anim calcmode="lin" valueType="num">
                                      <p:cBhvr>
                                        <p:cTn id="359" dur="1000" fill="hold"/>
                                        <p:tgtEl>
                                          <p:spTgt spid="361"/>
                                        </p:tgtEl>
                                        <p:attrNameLst>
                                          <p:attrName>ppt_h</p:attrName>
                                        </p:attrNameLst>
                                      </p:cBhvr>
                                      <p:tavLst>
                                        <p:tav tm="0">
                                          <p:val>
                                            <p:fltVal val="0"/>
                                          </p:val>
                                        </p:tav>
                                        <p:tav tm="100000">
                                          <p:val>
                                            <p:strVal val="#ppt_h"/>
                                          </p:val>
                                        </p:tav>
                                      </p:tavLst>
                                    </p:anim>
                                    <p:animEffect transition="in" filter="fade">
                                      <p:cBhvr>
                                        <p:cTn id="360" dur="1000"/>
                                        <p:tgtEl>
                                          <p:spTgt spid="361"/>
                                        </p:tgtEl>
                                      </p:cBhvr>
                                    </p:animEffect>
                                  </p:childTnLst>
                                </p:cTn>
                              </p:par>
                              <p:par>
                                <p:cTn id="361" presetID="53" presetClass="entr" presetSubtype="16" fill="hold" grpId="0" nodeType="withEffect">
                                  <p:stCondLst>
                                    <p:cond delay="0"/>
                                  </p:stCondLst>
                                  <p:childTnLst>
                                    <p:set>
                                      <p:cBhvr>
                                        <p:cTn id="362" dur="1" fill="hold">
                                          <p:stCondLst>
                                            <p:cond delay="0"/>
                                          </p:stCondLst>
                                        </p:cTn>
                                        <p:tgtEl>
                                          <p:spTgt spid="17"/>
                                        </p:tgtEl>
                                        <p:attrNameLst>
                                          <p:attrName>style.visibility</p:attrName>
                                        </p:attrNameLst>
                                      </p:cBhvr>
                                      <p:to>
                                        <p:strVal val="visible"/>
                                      </p:to>
                                    </p:set>
                                    <p:anim calcmode="lin" valueType="num">
                                      <p:cBhvr>
                                        <p:cTn id="363" dur="1000" fill="hold"/>
                                        <p:tgtEl>
                                          <p:spTgt spid="17"/>
                                        </p:tgtEl>
                                        <p:attrNameLst>
                                          <p:attrName>ppt_w</p:attrName>
                                        </p:attrNameLst>
                                      </p:cBhvr>
                                      <p:tavLst>
                                        <p:tav tm="0">
                                          <p:val>
                                            <p:fltVal val="0"/>
                                          </p:val>
                                        </p:tav>
                                        <p:tav tm="100000">
                                          <p:val>
                                            <p:strVal val="#ppt_w"/>
                                          </p:val>
                                        </p:tav>
                                      </p:tavLst>
                                    </p:anim>
                                    <p:anim calcmode="lin" valueType="num">
                                      <p:cBhvr>
                                        <p:cTn id="364" dur="1000" fill="hold"/>
                                        <p:tgtEl>
                                          <p:spTgt spid="17"/>
                                        </p:tgtEl>
                                        <p:attrNameLst>
                                          <p:attrName>ppt_h</p:attrName>
                                        </p:attrNameLst>
                                      </p:cBhvr>
                                      <p:tavLst>
                                        <p:tav tm="0">
                                          <p:val>
                                            <p:fltVal val="0"/>
                                          </p:val>
                                        </p:tav>
                                        <p:tav tm="100000">
                                          <p:val>
                                            <p:strVal val="#ppt_h"/>
                                          </p:val>
                                        </p:tav>
                                      </p:tavLst>
                                    </p:anim>
                                    <p:animEffect transition="in" filter="fade">
                                      <p:cBhvr>
                                        <p:cTn id="365" dur="1000"/>
                                        <p:tgtEl>
                                          <p:spTgt spid="17"/>
                                        </p:tgtEl>
                                      </p:cBhvr>
                                    </p:animEffect>
                                  </p:childTnLst>
                                </p:cTn>
                              </p:par>
                            </p:childTnLst>
                          </p:cTn>
                        </p:par>
                        <p:par>
                          <p:cTn id="366" fill="hold">
                            <p:stCondLst>
                              <p:cond delay="22000"/>
                            </p:stCondLst>
                            <p:childTnLst>
                              <p:par>
                                <p:cTn id="367" presetID="53" presetClass="entr" presetSubtype="16" fill="hold" nodeType="afterEffect">
                                  <p:stCondLst>
                                    <p:cond delay="0"/>
                                  </p:stCondLst>
                                  <p:childTnLst>
                                    <p:set>
                                      <p:cBhvr>
                                        <p:cTn id="368" dur="1" fill="hold">
                                          <p:stCondLst>
                                            <p:cond delay="0"/>
                                          </p:stCondLst>
                                        </p:cTn>
                                        <p:tgtEl>
                                          <p:spTgt spid="134"/>
                                        </p:tgtEl>
                                        <p:attrNameLst>
                                          <p:attrName>style.visibility</p:attrName>
                                        </p:attrNameLst>
                                      </p:cBhvr>
                                      <p:to>
                                        <p:strVal val="visible"/>
                                      </p:to>
                                    </p:set>
                                    <p:anim calcmode="lin" valueType="num">
                                      <p:cBhvr>
                                        <p:cTn id="369" dur="1000" fill="hold"/>
                                        <p:tgtEl>
                                          <p:spTgt spid="134"/>
                                        </p:tgtEl>
                                        <p:attrNameLst>
                                          <p:attrName>ppt_w</p:attrName>
                                        </p:attrNameLst>
                                      </p:cBhvr>
                                      <p:tavLst>
                                        <p:tav tm="0">
                                          <p:val>
                                            <p:fltVal val="0"/>
                                          </p:val>
                                        </p:tav>
                                        <p:tav tm="100000">
                                          <p:val>
                                            <p:strVal val="#ppt_w"/>
                                          </p:val>
                                        </p:tav>
                                      </p:tavLst>
                                    </p:anim>
                                    <p:anim calcmode="lin" valueType="num">
                                      <p:cBhvr>
                                        <p:cTn id="370" dur="1000" fill="hold"/>
                                        <p:tgtEl>
                                          <p:spTgt spid="134"/>
                                        </p:tgtEl>
                                        <p:attrNameLst>
                                          <p:attrName>ppt_h</p:attrName>
                                        </p:attrNameLst>
                                      </p:cBhvr>
                                      <p:tavLst>
                                        <p:tav tm="0">
                                          <p:val>
                                            <p:fltVal val="0"/>
                                          </p:val>
                                        </p:tav>
                                        <p:tav tm="100000">
                                          <p:val>
                                            <p:strVal val="#ppt_h"/>
                                          </p:val>
                                        </p:tav>
                                      </p:tavLst>
                                    </p:anim>
                                    <p:animEffect transition="in" filter="fade">
                                      <p:cBhvr>
                                        <p:cTn id="371" dur="1000"/>
                                        <p:tgtEl>
                                          <p:spTgt spid="134"/>
                                        </p:tgtEl>
                                      </p:cBhvr>
                                    </p:animEffect>
                                  </p:childTnLst>
                                </p:cTn>
                              </p:par>
                              <p:par>
                                <p:cTn id="372" presetID="53" presetClass="entr" presetSubtype="16" fill="hold" grpId="0" nodeType="withEffect">
                                  <p:stCondLst>
                                    <p:cond delay="0"/>
                                  </p:stCondLst>
                                  <p:childTnLst>
                                    <p:set>
                                      <p:cBhvr>
                                        <p:cTn id="373" dur="1" fill="hold">
                                          <p:stCondLst>
                                            <p:cond delay="0"/>
                                          </p:stCondLst>
                                        </p:cTn>
                                        <p:tgtEl>
                                          <p:spTgt spid="130"/>
                                        </p:tgtEl>
                                        <p:attrNameLst>
                                          <p:attrName>style.visibility</p:attrName>
                                        </p:attrNameLst>
                                      </p:cBhvr>
                                      <p:to>
                                        <p:strVal val="visible"/>
                                      </p:to>
                                    </p:set>
                                    <p:anim calcmode="lin" valueType="num">
                                      <p:cBhvr>
                                        <p:cTn id="374" dur="1000" fill="hold"/>
                                        <p:tgtEl>
                                          <p:spTgt spid="130"/>
                                        </p:tgtEl>
                                        <p:attrNameLst>
                                          <p:attrName>ppt_w</p:attrName>
                                        </p:attrNameLst>
                                      </p:cBhvr>
                                      <p:tavLst>
                                        <p:tav tm="0">
                                          <p:val>
                                            <p:fltVal val="0"/>
                                          </p:val>
                                        </p:tav>
                                        <p:tav tm="100000">
                                          <p:val>
                                            <p:strVal val="#ppt_w"/>
                                          </p:val>
                                        </p:tav>
                                      </p:tavLst>
                                    </p:anim>
                                    <p:anim calcmode="lin" valueType="num">
                                      <p:cBhvr>
                                        <p:cTn id="375" dur="1000" fill="hold"/>
                                        <p:tgtEl>
                                          <p:spTgt spid="130"/>
                                        </p:tgtEl>
                                        <p:attrNameLst>
                                          <p:attrName>ppt_h</p:attrName>
                                        </p:attrNameLst>
                                      </p:cBhvr>
                                      <p:tavLst>
                                        <p:tav tm="0">
                                          <p:val>
                                            <p:fltVal val="0"/>
                                          </p:val>
                                        </p:tav>
                                        <p:tav tm="100000">
                                          <p:val>
                                            <p:strVal val="#ppt_h"/>
                                          </p:val>
                                        </p:tav>
                                      </p:tavLst>
                                    </p:anim>
                                    <p:animEffect transition="in" filter="fade">
                                      <p:cBhvr>
                                        <p:cTn id="376" dur="1000"/>
                                        <p:tgtEl>
                                          <p:spTgt spid="130"/>
                                        </p:tgtEl>
                                      </p:cBhvr>
                                    </p:animEffect>
                                  </p:childTnLst>
                                </p:cTn>
                              </p:par>
                              <p:par>
                                <p:cTn id="377" presetID="53" presetClass="entr" presetSubtype="16" fill="hold" nodeType="withEffect">
                                  <p:stCondLst>
                                    <p:cond delay="0"/>
                                  </p:stCondLst>
                                  <p:childTnLst>
                                    <p:set>
                                      <p:cBhvr>
                                        <p:cTn id="378" dur="1" fill="hold">
                                          <p:stCondLst>
                                            <p:cond delay="0"/>
                                          </p:stCondLst>
                                        </p:cTn>
                                        <p:tgtEl>
                                          <p:spTgt spid="136"/>
                                        </p:tgtEl>
                                        <p:attrNameLst>
                                          <p:attrName>style.visibility</p:attrName>
                                        </p:attrNameLst>
                                      </p:cBhvr>
                                      <p:to>
                                        <p:strVal val="visible"/>
                                      </p:to>
                                    </p:set>
                                    <p:anim calcmode="lin" valueType="num">
                                      <p:cBhvr>
                                        <p:cTn id="379" dur="1000" fill="hold"/>
                                        <p:tgtEl>
                                          <p:spTgt spid="136"/>
                                        </p:tgtEl>
                                        <p:attrNameLst>
                                          <p:attrName>ppt_w</p:attrName>
                                        </p:attrNameLst>
                                      </p:cBhvr>
                                      <p:tavLst>
                                        <p:tav tm="0">
                                          <p:val>
                                            <p:fltVal val="0"/>
                                          </p:val>
                                        </p:tav>
                                        <p:tav tm="100000">
                                          <p:val>
                                            <p:strVal val="#ppt_w"/>
                                          </p:val>
                                        </p:tav>
                                      </p:tavLst>
                                    </p:anim>
                                    <p:anim calcmode="lin" valueType="num">
                                      <p:cBhvr>
                                        <p:cTn id="380" dur="1000" fill="hold"/>
                                        <p:tgtEl>
                                          <p:spTgt spid="136"/>
                                        </p:tgtEl>
                                        <p:attrNameLst>
                                          <p:attrName>ppt_h</p:attrName>
                                        </p:attrNameLst>
                                      </p:cBhvr>
                                      <p:tavLst>
                                        <p:tav tm="0">
                                          <p:val>
                                            <p:fltVal val="0"/>
                                          </p:val>
                                        </p:tav>
                                        <p:tav tm="100000">
                                          <p:val>
                                            <p:strVal val="#ppt_h"/>
                                          </p:val>
                                        </p:tav>
                                      </p:tavLst>
                                    </p:anim>
                                    <p:animEffect transition="in" filter="fade">
                                      <p:cBhvr>
                                        <p:cTn id="381" dur="1000"/>
                                        <p:tgtEl>
                                          <p:spTgt spid="136"/>
                                        </p:tgtEl>
                                      </p:cBhvr>
                                    </p:animEffect>
                                  </p:childTnLst>
                                </p:cTn>
                              </p:par>
                            </p:childTnLst>
                          </p:cTn>
                        </p:par>
                        <p:par>
                          <p:cTn id="382" fill="hold">
                            <p:stCondLst>
                              <p:cond delay="23000"/>
                            </p:stCondLst>
                            <p:childTnLst>
                              <p:par>
                                <p:cTn id="383" presetID="53" presetClass="entr" presetSubtype="16" fill="hold" nodeType="afterEffect">
                                  <p:stCondLst>
                                    <p:cond delay="0"/>
                                  </p:stCondLst>
                                  <p:childTnLst>
                                    <p:set>
                                      <p:cBhvr>
                                        <p:cTn id="384" dur="1" fill="hold">
                                          <p:stCondLst>
                                            <p:cond delay="0"/>
                                          </p:stCondLst>
                                        </p:cTn>
                                        <p:tgtEl>
                                          <p:spTgt spid="86"/>
                                        </p:tgtEl>
                                        <p:attrNameLst>
                                          <p:attrName>style.visibility</p:attrName>
                                        </p:attrNameLst>
                                      </p:cBhvr>
                                      <p:to>
                                        <p:strVal val="visible"/>
                                      </p:to>
                                    </p:set>
                                    <p:anim calcmode="lin" valueType="num">
                                      <p:cBhvr>
                                        <p:cTn id="385" dur="1000" fill="hold"/>
                                        <p:tgtEl>
                                          <p:spTgt spid="86"/>
                                        </p:tgtEl>
                                        <p:attrNameLst>
                                          <p:attrName>ppt_w</p:attrName>
                                        </p:attrNameLst>
                                      </p:cBhvr>
                                      <p:tavLst>
                                        <p:tav tm="0">
                                          <p:val>
                                            <p:fltVal val="0"/>
                                          </p:val>
                                        </p:tav>
                                        <p:tav tm="100000">
                                          <p:val>
                                            <p:strVal val="#ppt_w"/>
                                          </p:val>
                                        </p:tav>
                                      </p:tavLst>
                                    </p:anim>
                                    <p:anim calcmode="lin" valueType="num">
                                      <p:cBhvr>
                                        <p:cTn id="386" dur="1000" fill="hold"/>
                                        <p:tgtEl>
                                          <p:spTgt spid="86"/>
                                        </p:tgtEl>
                                        <p:attrNameLst>
                                          <p:attrName>ppt_h</p:attrName>
                                        </p:attrNameLst>
                                      </p:cBhvr>
                                      <p:tavLst>
                                        <p:tav tm="0">
                                          <p:val>
                                            <p:fltVal val="0"/>
                                          </p:val>
                                        </p:tav>
                                        <p:tav tm="100000">
                                          <p:val>
                                            <p:strVal val="#ppt_h"/>
                                          </p:val>
                                        </p:tav>
                                      </p:tavLst>
                                    </p:anim>
                                    <p:animEffect transition="in" filter="fade">
                                      <p:cBhvr>
                                        <p:cTn id="387" dur="1000"/>
                                        <p:tgtEl>
                                          <p:spTgt spid="86"/>
                                        </p:tgtEl>
                                      </p:cBhvr>
                                    </p:animEffect>
                                  </p:childTnLst>
                                </p:cTn>
                              </p:par>
                              <p:par>
                                <p:cTn id="388" presetID="53" presetClass="entr" presetSubtype="16" fill="hold" grpId="0" nodeType="withEffect">
                                  <p:stCondLst>
                                    <p:cond delay="0"/>
                                  </p:stCondLst>
                                  <p:childTnLst>
                                    <p:set>
                                      <p:cBhvr>
                                        <p:cTn id="389" dur="1" fill="hold">
                                          <p:stCondLst>
                                            <p:cond delay="0"/>
                                          </p:stCondLst>
                                        </p:cTn>
                                        <p:tgtEl>
                                          <p:spTgt spid="83"/>
                                        </p:tgtEl>
                                        <p:attrNameLst>
                                          <p:attrName>style.visibility</p:attrName>
                                        </p:attrNameLst>
                                      </p:cBhvr>
                                      <p:to>
                                        <p:strVal val="visible"/>
                                      </p:to>
                                    </p:set>
                                    <p:anim calcmode="lin" valueType="num">
                                      <p:cBhvr>
                                        <p:cTn id="390" dur="1000" fill="hold"/>
                                        <p:tgtEl>
                                          <p:spTgt spid="83"/>
                                        </p:tgtEl>
                                        <p:attrNameLst>
                                          <p:attrName>ppt_w</p:attrName>
                                        </p:attrNameLst>
                                      </p:cBhvr>
                                      <p:tavLst>
                                        <p:tav tm="0">
                                          <p:val>
                                            <p:fltVal val="0"/>
                                          </p:val>
                                        </p:tav>
                                        <p:tav tm="100000">
                                          <p:val>
                                            <p:strVal val="#ppt_w"/>
                                          </p:val>
                                        </p:tav>
                                      </p:tavLst>
                                    </p:anim>
                                    <p:anim calcmode="lin" valueType="num">
                                      <p:cBhvr>
                                        <p:cTn id="391" dur="1000" fill="hold"/>
                                        <p:tgtEl>
                                          <p:spTgt spid="83"/>
                                        </p:tgtEl>
                                        <p:attrNameLst>
                                          <p:attrName>ppt_h</p:attrName>
                                        </p:attrNameLst>
                                      </p:cBhvr>
                                      <p:tavLst>
                                        <p:tav tm="0">
                                          <p:val>
                                            <p:fltVal val="0"/>
                                          </p:val>
                                        </p:tav>
                                        <p:tav tm="100000">
                                          <p:val>
                                            <p:strVal val="#ppt_h"/>
                                          </p:val>
                                        </p:tav>
                                      </p:tavLst>
                                    </p:anim>
                                    <p:animEffect transition="in" filter="fade">
                                      <p:cBhvr>
                                        <p:cTn id="392" dur="1000"/>
                                        <p:tgtEl>
                                          <p:spTgt spid="83"/>
                                        </p:tgtEl>
                                      </p:cBhvr>
                                    </p:animEffect>
                                  </p:childTnLst>
                                </p:cTn>
                              </p:par>
                              <p:par>
                                <p:cTn id="393" presetID="53" presetClass="entr" presetSubtype="16" fill="hold" nodeType="withEffect">
                                  <p:stCondLst>
                                    <p:cond delay="0"/>
                                  </p:stCondLst>
                                  <p:childTnLst>
                                    <p:set>
                                      <p:cBhvr>
                                        <p:cTn id="394" dur="1" fill="hold">
                                          <p:stCondLst>
                                            <p:cond delay="0"/>
                                          </p:stCondLst>
                                        </p:cTn>
                                        <p:tgtEl>
                                          <p:spTgt spid="82"/>
                                        </p:tgtEl>
                                        <p:attrNameLst>
                                          <p:attrName>style.visibility</p:attrName>
                                        </p:attrNameLst>
                                      </p:cBhvr>
                                      <p:to>
                                        <p:strVal val="visible"/>
                                      </p:to>
                                    </p:set>
                                    <p:anim calcmode="lin" valueType="num">
                                      <p:cBhvr>
                                        <p:cTn id="395" dur="1000" fill="hold"/>
                                        <p:tgtEl>
                                          <p:spTgt spid="82"/>
                                        </p:tgtEl>
                                        <p:attrNameLst>
                                          <p:attrName>ppt_w</p:attrName>
                                        </p:attrNameLst>
                                      </p:cBhvr>
                                      <p:tavLst>
                                        <p:tav tm="0">
                                          <p:val>
                                            <p:fltVal val="0"/>
                                          </p:val>
                                        </p:tav>
                                        <p:tav tm="100000">
                                          <p:val>
                                            <p:strVal val="#ppt_w"/>
                                          </p:val>
                                        </p:tav>
                                      </p:tavLst>
                                    </p:anim>
                                    <p:anim calcmode="lin" valueType="num">
                                      <p:cBhvr>
                                        <p:cTn id="396" dur="1000" fill="hold"/>
                                        <p:tgtEl>
                                          <p:spTgt spid="82"/>
                                        </p:tgtEl>
                                        <p:attrNameLst>
                                          <p:attrName>ppt_h</p:attrName>
                                        </p:attrNameLst>
                                      </p:cBhvr>
                                      <p:tavLst>
                                        <p:tav tm="0">
                                          <p:val>
                                            <p:fltVal val="0"/>
                                          </p:val>
                                        </p:tav>
                                        <p:tav tm="100000">
                                          <p:val>
                                            <p:strVal val="#ppt_h"/>
                                          </p:val>
                                        </p:tav>
                                      </p:tavLst>
                                    </p:anim>
                                    <p:animEffect transition="in" filter="fade">
                                      <p:cBhvr>
                                        <p:cTn id="397" dur="1000"/>
                                        <p:tgtEl>
                                          <p:spTgt spid="82"/>
                                        </p:tgtEl>
                                      </p:cBhvr>
                                    </p:animEffect>
                                  </p:childTnLst>
                                </p:cTn>
                              </p:par>
                            </p:childTnLst>
                          </p:cTn>
                        </p:par>
                        <p:par>
                          <p:cTn id="398" fill="hold">
                            <p:stCondLst>
                              <p:cond delay="24000"/>
                            </p:stCondLst>
                            <p:childTnLst>
                              <p:par>
                                <p:cTn id="399" presetID="53" presetClass="entr" presetSubtype="16" fill="hold" nodeType="afterEffect">
                                  <p:stCondLst>
                                    <p:cond delay="0"/>
                                  </p:stCondLst>
                                  <p:childTnLst>
                                    <p:set>
                                      <p:cBhvr>
                                        <p:cTn id="400" dur="1" fill="hold">
                                          <p:stCondLst>
                                            <p:cond delay="0"/>
                                          </p:stCondLst>
                                        </p:cTn>
                                        <p:tgtEl>
                                          <p:spTgt spid="360"/>
                                        </p:tgtEl>
                                        <p:attrNameLst>
                                          <p:attrName>style.visibility</p:attrName>
                                        </p:attrNameLst>
                                      </p:cBhvr>
                                      <p:to>
                                        <p:strVal val="visible"/>
                                      </p:to>
                                    </p:set>
                                    <p:anim calcmode="lin" valueType="num">
                                      <p:cBhvr>
                                        <p:cTn id="401" dur="1000" fill="hold"/>
                                        <p:tgtEl>
                                          <p:spTgt spid="360"/>
                                        </p:tgtEl>
                                        <p:attrNameLst>
                                          <p:attrName>ppt_w</p:attrName>
                                        </p:attrNameLst>
                                      </p:cBhvr>
                                      <p:tavLst>
                                        <p:tav tm="0">
                                          <p:val>
                                            <p:fltVal val="0"/>
                                          </p:val>
                                        </p:tav>
                                        <p:tav tm="100000">
                                          <p:val>
                                            <p:strVal val="#ppt_w"/>
                                          </p:val>
                                        </p:tav>
                                      </p:tavLst>
                                    </p:anim>
                                    <p:anim calcmode="lin" valueType="num">
                                      <p:cBhvr>
                                        <p:cTn id="402" dur="1000" fill="hold"/>
                                        <p:tgtEl>
                                          <p:spTgt spid="360"/>
                                        </p:tgtEl>
                                        <p:attrNameLst>
                                          <p:attrName>ppt_h</p:attrName>
                                        </p:attrNameLst>
                                      </p:cBhvr>
                                      <p:tavLst>
                                        <p:tav tm="0">
                                          <p:val>
                                            <p:fltVal val="0"/>
                                          </p:val>
                                        </p:tav>
                                        <p:tav tm="100000">
                                          <p:val>
                                            <p:strVal val="#ppt_h"/>
                                          </p:val>
                                        </p:tav>
                                      </p:tavLst>
                                    </p:anim>
                                    <p:animEffect transition="in" filter="fade">
                                      <p:cBhvr>
                                        <p:cTn id="403" dur="1000"/>
                                        <p:tgtEl>
                                          <p:spTgt spid="360"/>
                                        </p:tgtEl>
                                      </p:cBhvr>
                                    </p:animEffect>
                                  </p:childTnLst>
                                </p:cTn>
                              </p:par>
                              <p:par>
                                <p:cTn id="404" presetID="53" presetClass="entr" presetSubtype="16" fill="hold" grpId="0" nodeType="withEffect">
                                  <p:stCondLst>
                                    <p:cond delay="0"/>
                                  </p:stCondLst>
                                  <p:childTnLst>
                                    <p:set>
                                      <p:cBhvr>
                                        <p:cTn id="405" dur="1" fill="hold">
                                          <p:stCondLst>
                                            <p:cond delay="0"/>
                                          </p:stCondLst>
                                        </p:cTn>
                                        <p:tgtEl>
                                          <p:spTgt spid="448"/>
                                        </p:tgtEl>
                                        <p:attrNameLst>
                                          <p:attrName>style.visibility</p:attrName>
                                        </p:attrNameLst>
                                      </p:cBhvr>
                                      <p:to>
                                        <p:strVal val="visible"/>
                                      </p:to>
                                    </p:set>
                                    <p:anim calcmode="lin" valueType="num">
                                      <p:cBhvr>
                                        <p:cTn id="406" dur="1000" fill="hold"/>
                                        <p:tgtEl>
                                          <p:spTgt spid="448"/>
                                        </p:tgtEl>
                                        <p:attrNameLst>
                                          <p:attrName>ppt_w</p:attrName>
                                        </p:attrNameLst>
                                      </p:cBhvr>
                                      <p:tavLst>
                                        <p:tav tm="0">
                                          <p:val>
                                            <p:fltVal val="0"/>
                                          </p:val>
                                        </p:tav>
                                        <p:tav tm="100000">
                                          <p:val>
                                            <p:strVal val="#ppt_w"/>
                                          </p:val>
                                        </p:tav>
                                      </p:tavLst>
                                    </p:anim>
                                    <p:anim calcmode="lin" valueType="num">
                                      <p:cBhvr>
                                        <p:cTn id="407" dur="1000" fill="hold"/>
                                        <p:tgtEl>
                                          <p:spTgt spid="448"/>
                                        </p:tgtEl>
                                        <p:attrNameLst>
                                          <p:attrName>ppt_h</p:attrName>
                                        </p:attrNameLst>
                                      </p:cBhvr>
                                      <p:tavLst>
                                        <p:tav tm="0">
                                          <p:val>
                                            <p:fltVal val="0"/>
                                          </p:val>
                                        </p:tav>
                                        <p:tav tm="100000">
                                          <p:val>
                                            <p:strVal val="#ppt_h"/>
                                          </p:val>
                                        </p:tav>
                                      </p:tavLst>
                                    </p:anim>
                                    <p:animEffect transition="in" filter="fade">
                                      <p:cBhvr>
                                        <p:cTn id="408" dur="1000"/>
                                        <p:tgtEl>
                                          <p:spTgt spid="448"/>
                                        </p:tgtEl>
                                      </p:cBhvr>
                                    </p:animEffect>
                                  </p:childTnLst>
                                </p:cTn>
                              </p:par>
                              <p:par>
                                <p:cTn id="409" presetID="53" presetClass="entr" presetSubtype="16" fill="hold" nodeType="withEffect">
                                  <p:stCondLst>
                                    <p:cond delay="0"/>
                                  </p:stCondLst>
                                  <p:childTnLst>
                                    <p:set>
                                      <p:cBhvr>
                                        <p:cTn id="410" dur="1" fill="hold">
                                          <p:stCondLst>
                                            <p:cond delay="0"/>
                                          </p:stCondLst>
                                        </p:cTn>
                                        <p:tgtEl>
                                          <p:spTgt spid="363"/>
                                        </p:tgtEl>
                                        <p:attrNameLst>
                                          <p:attrName>style.visibility</p:attrName>
                                        </p:attrNameLst>
                                      </p:cBhvr>
                                      <p:to>
                                        <p:strVal val="visible"/>
                                      </p:to>
                                    </p:set>
                                    <p:anim calcmode="lin" valueType="num">
                                      <p:cBhvr>
                                        <p:cTn id="411" dur="1000" fill="hold"/>
                                        <p:tgtEl>
                                          <p:spTgt spid="363"/>
                                        </p:tgtEl>
                                        <p:attrNameLst>
                                          <p:attrName>ppt_w</p:attrName>
                                        </p:attrNameLst>
                                      </p:cBhvr>
                                      <p:tavLst>
                                        <p:tav tm="0">
                                          <p:val>
                                            <p:fltVal val="0"/>
                                          </p:val>
                                        </p:tav>
                                        <p:tav tm="100000">
                                          <p:val>
                                            <p:strVal val="#ppt_w"/>
                                          </p:val>
                                        </p:tav>
                                      </p:tavLst>
                                    </p:anim>
                                    <p:anim calcmode="lin" valueType="num">
                                      <p:cBhvr>
                                        <p:cTn id="412" dur="1000" fill="hold"/>
                                        <p:tgtEl>
                                          <p:spTgt spid="363"/>
                                        </p:tgtEl>
                                        <p:attrNameLst>
                                          <p:attrName>ppt_h</p:attrName>
                                        </p:attrNameLst>
                                      </p:cBhvr>
                                      <p:tavLst>
                                        <p:tav tm="0">
                                          <p:val>
                                            <p:fltVal val="0"/>
                                          </p:val>
                                        </p:tav>
                                        <p:tav tm="100000">
                                          <p:val>
                                            <p:strVal val="#ppt_h"/>
                                          </p:val>
                                        </p:tav>
                                      </p:tavLst>
                                    </p:anim>
                                    <p:animEffect transition="in" filter="fade">
                                      <p:cBhvr>
                                        <p:cTn id="413" dur="1000"/>
                                        <p:tgtEl>
                                          <p:spTgt spid="363"/>
                                        </p:tgtEl>
                                      </p:cBhvr>
                                    </p:animEffect>
                                  </p:childTnLst>
                                </p:cTn>
                              </p:par>
                              <p:par>
                                <p:cTn id="414" presetID="53" presetClass="entr" presetSubtype="16" fill="hold" grpId="0" nodeType="withEffect">
                                  <p:stCondLst>
                                    <p:cond delay="0"/>
                                  </p:stCondLst>
                                  <p:childTnLst>
                                    <p:set>
                                      <p:cBhvr>
                                        <p:cTn id="415" dur="1" fill="hold">
                                          <p:stCondLst>
                                            <p:cond delay="0"/>
                                          </p:stCondLst>
                                        </p:cTn>
                                        <p:tgtEl>
                                          <p:spTgt spid="137"/>
                                        </p:tgtEl>
                                        <p:attrNameLst>
                                          <p:attrName>style.visibility</p:attrName>
                                        </p:attrNameLst>
                                      </p:cBhvr>
                                      <p:to>
                                        <p:strVal val="visible"/>
                                      </p:to>
                                    </p:set>
                                    <p:anim calcmode="lin" valueType="num">
                                      <p:cBhvr>
                                        <p:cTn id="416" dur="1000" fill="hold"/>
                                        <p:tgtEl>
                                          <p:spTgt spid="137"/>
                                        </p:tgtEl>
                                        <p:attrNameLst>
                                          <p:attrName>ppt_w</p:attrName>
                                        </p:attrNameLst>
                                      </p:cBhvr>
                                      <p:tavLst>
                                        <p:tav tm="0">
                                          <p:val>
                                            <p:fltVal val="0"/>
                                          </p:val>
                                        </p:tav>
                                        <p:tav tm="100000">
                                          <p:val>
                                            <p:strVal val="#ppt_w"/>
                                          </p:val>
                                        </p:tav>
                                      </p:tavLst>
                                    </p:anim>
                                    <p:anim calcmode="lin" valueType="num">
                                      <p:cBhvr>
                                        <p:cTn id="417" dur="1000" fill="hold"/>
                                        <p:tgtEl>
                                          <p:spTgt spid="137"/>
                                        </p:tgtEl>
                                        <p:attrNameLst>
                                          <p:attrName>ppt_h</p:attrName>
                                        </p:attrNameLst>
                                      </p:cBhvr>
                                      <p:tavLst>
                                        <p:tav tm="0">
                                          <p:val>
                                            <p:fltVal val="0"/>
                                          </p:val>
                                        </p:tav>
                                        <p:tav tm="100000">
                                          <p:val>
                                            <p:strVal val="#ppt_h"/>
                                          </p:val>
                                        </p:tav>
                                      </p:tavLst>
                                    </p:anim>
                                    <p:animEffect transition="in" filter="fade">
                                      <p:cBhvr>
                                        <p:cTn id="418" dur="1000"/>
                                        <p:tgtEl>
                                          <p:spTgt spid="137"/>
                                        </p:tgtEl>
                                      </p:cBhvr>
                                    </p:animEffect>
                                  </p:childTnLst>
                                </p:cTn>
                              </p:par>
                            </p:childTnLst>
                          </p:cTn>
                        </p:par>
                        <p:par>
                          <p:cTn id="419" fill="hold">
                            <p:stCondLst>
                              <p:cond delay="25000"/>
                            </p:stCondLst>
                            <p:childTnLst>
                              <p:par>
                                <p:cTn id="420" presetID="53" presetClass="entr" presetSubtype="16" fill="hold" nodeType="afterEffect">
                                  <p:stCondLst>
                                    <p:cond delay="0"/>
                                  </p:stCondLst>
                                  <p:childTnLst>
                                    <p:set>
                                      <p:cBhvr>
                                        <p:cTn id="421" dur="1" fill="hold">
                                          <p:stCondLst>
                                            <p:cond delay="0"/>
                                          </p:stCondLst>
                                        </p:cTn>
                                        <p:tgtEl>
                                          <p:spTgt spid="118"/>
                                        </p:tgtEl>
                                        <p:attrNameLst>
                                          <p:attrName>style.visibility</p:attrName>
                                        </p:attrNameLst>
                                      </p:cBhvr>
                                      <p:to>
                                        <p:strVal val="visible"/>
                                      </p:to>
                                    </p:set>
                                    <p:anim calcmode="lin" valueType="num">
                                      <p:cBhvr>
                                        <p:cTn id="422" dur="1000" fill="hold"/>
                                        <p:tgtEl>
                                          <p:spTgt spid="118"/>
                                        </p:tgtEl>
                                        <p:attrNameLst>
                                          <p:attrName>ppt_w</p:attrName>
                                        </p:attrNameLst>
                                      </p:cBhvr>
                                      <p:tavLst>
                                        <p:tav tm="0">
                                          <p:val>
                                            <p:fltVal val="0"/>
                                          </p:val>
                                        </p:tav>
                                        <p:tav tm="100000">
                                          <p:val>
                                            <p:strVal val="#ppt_w"/>
                                          </p:val>
                                        </p:tav>
                                      </p:tavLst>
                                    </p:anim>
                                    <p:anim calcmode="lin" valueType="num">
                                      <p:cBhvr>
                                        <p:cTn id="423" dur="1000" fill="hold"/>
                                        <p:tgtEl>
                                          <p:spTgt spid="118"/>
                                        </p:tgtEl>
                                        <p:attrNameLst>
                                          <p:attrName>ppt_h</p:attrName>
                                        </p:attrNameLst>
                                      </p:cBhvr>
                                      <p:tavLst>
                                        <p:tav tm="0">
                                          <p:val>
                                            <p:fltVal val="0"/>
                                          </p:val>
                                        </p:tav>
                                        <p:tav tm="100000">
                                          <p:val>
                                            <p:strVal val="#ppt_h"/>
                                          </p:val>
                                        </p:tav>
                                      </p:tavLst>
                                    </p:anim>
                                    <p:animEffect transition="in" filter="fade">
                                      <p:cBhvr>
                                        <p:cTn id="424" dur="1000"/>
                                        <p:tgtEl>
                                          <p:spTgt spid="118"/>
                                        </p:tgtEl>
                                      </p:cBhvr>
                                    </p:animEffect>
                                  </p:childTnLst>
                                </p:cTn>
                              </p:par>
                              <p:par>
                                <p:cTn id="425" presetID="53" presetClass="entr" presetSubtype="16" fill="hold" grpId="0" nodeType="withEffect">
                                  <p:stCondLst>
                                    <p:cond delay="0"/>
                                  </p:stCondLst>
                                  <p:childTnLst>
                                    <p:set>
                                      <p:cBhvr>
                                        <p:cTn id="426" dur="1" fill="hold">
                                          <p:stCondLst>
                                            <p:cond delay="0"/>
                                          </p:stCondLst>
                                        </p:cTn>
                                        <p:tgtEl>
                                          <p:spTgt spid="114"/>
                                        </p:tgtEl>
                                        <p:attrNameLst>
                                          <p:attrName>style.visibility</p:attrName>
                                        </p:attrNameLst>
                                      </p:cBhvr>
                                      <p:to>
                                        <p:strVal val="visible"/>
                                      </p:to>
                                    </p:set>
                                    <p:anim calcmode="lin" valueType="num">
                                      <p:cBhvr>
                                        <p:cTn id="427" dur="1000" fill="hold"/>
                                        <p:tgtEl>
                                          <p:spTgt spid="114"/>
                                        </p:tgtEl>
                                        <p:attrNameLst>
                                          <p:attrName>ppt_w</p:attrName>
                                        </p:attrNameLst>
                                      </p:cBhvr>
                                      <p:tavLst>
                                        <p:tav tm="0">
                                          <p:val>
                                            <p:fltVal val="0"/>
                                          </p:val>
                                        </p:tav>
                                        <p:tav tm="100000">
                                          <p:val>
                                            <p:strVal val="#ppt_w"/>
                                          </p:val>
                                        </p:tav>
                                      </p:tavLst>
                                    </p:anim>
                                    <p:anim calcmode="lin" valueType="num">
                                      <p:cBhvr>
                                        <p:cTn id="428" dur="1000" fill="hold"/>
                                        <p:tgtEl>
                                          <p:spTgt spid="114"/>
                                        </p:tgtEl>
                                        <p:attrNameLst>
                                          <p:attrName>ppt_h</p:attrName>
                                        </p:attrNameLst>
                                      </p:cBhvr>
                                      <p:tavLst>
                                        <p:tav tm="0">
                                          <p:val>
                                            <p:fltVal val="0"/>
                                          </p:val>
                                        </p:tav>
                                        <p:tav tm="100000">
                                          <p:val>
                                            <p:strVal val="#ppt_h"/>
                                          </p:val>
                                        </p:tav>
                                      </p:tavLst>
                                    </p:anim>
                                    <p:animEffect transition="in" filter="fade">
                                      <p:cBhvr>
                                        <p:cTn id="429" dur="1000"/>
                                        <p:tgtEl>
                                          <p:spTgt spid="114"/>
                                        </p:tgtEl>
                                      </p:cBhvr>
                                    </p:animEffect>
                                  </p:childTnLst>
                                </p:cTn>
                              </p:par>
                              <p:par>
                                <p:cTn id="430" presetID="53" presetClass="entr" presetSubtype="16" fill="hold" nodeType="withEffect">
                                  <p:stCondLst>
                                    <p:cond delay="0"/>
                                  </p:stCondLst>
                                  <p:childTnLst>
                                    <p:set>
                                      <p:cBhvr>
                                        <p:cTn id="431" dur="1" fill="hold">
                                          <p:stCondLst>
                                            <p:cond delay="0"/>
                                          </p:stCondLst>
                                        </p:cTn>
                                        <p:tgtEl>
                                          <p:spTgt spid="139"/>
                                        </p:tgtEl>
                                        <p:attrNameLst>
                                          <p:attrName>style.visibility</p:attrName>
                                        </p:attrNameLst>
                                      </p:cBhvr>
                                      <p:to>
                                        <p:strVal val="visible"/>
                                      </p:to>
                                    </p:set>
                                    <p:anim calcmode="lin" valueType="num">
                                      <p:cBhvr>
                                        <p:cTn id="432" dur="1000" fill="hold"/>
                                        <p:tgtEl>
                                          <p:spTgt spid="139"/>
                                        </p:tgtEl>
                                        <p:attrNameLst>
                                          <p:attrName>ppt_w</p:attrName>
                                        </p:attrNameLst>
                                      </p:cBhvr>
                                      <p:tavLst>
                                        <p:tav tm="0">
                                          <p:val>
                                            <p:fltVal val="0"/>
                                          </p:val>
                                        </p:tav>
                                        <p:tav tm="100000">
                                          <p:val>
                                            <p:strVal val="#ppt_w"/>
                                          </p:val>
                                        </p:tav>
                                      </p:tavLst>
                                    </p:anim>
                                    <p:anim calcmode="lin" valueType="num">
                                      <p:cBhvr>
                                        <p:cTn id="433" dur="1000" fill="hold"/>
                                        <p:tgtEl>
                                          <p:spTgt spid="139"/>
                                        </p:tgtEl>
                                        <p:attrNameLst>
                                          <p:attrName>ppt_h</p:attrName>
                                        </p:attrNameLst>
                                      </p:cBhvr>
                                      <p:tavLst>
                                        <p:tav tm="0">
                                          <p:val>
                                            <p:fltVal val="0"/>
                                          </p:val>
                                        </p:tav>
                                        <p:tav tm="100000">
                                          <p:val>
                                            <p:strVal val="#ppt_h"/>
                                          </p:val>
                                        </p:tav>
                                      </p:tavLst>
                                    </p:anim>
                                    <p:animEffect transition="in" filter="fade">
                                      <p:cBhvr>
                                        <p:cTn id="434" dur="1000"/>
                                        <p:tgtEl>
                                          <p:spTgt spid="139"/>
                                        </p:tgtEl>
                                      </p:cBhvr>
                                    </p:animEffect>
                                  </p:childTnLst>
                                </p:cTn>
                              </p:par>
                            </p:childTnLst>
                          </p:cTn>
                        </p:par>
                        <p:par>
                          <p:cTn id="435" fill="hold">
                            <p:stCondLst>
                              <p:cond delay="26000"/>
                            </p:stCondLst>
                            <p:childTnLst>
                              <p:par>
                                <p:cTn id="436" presetID="53" presetClass="entr" presetSubtype="16" fill="hold" nodeType="afterEffect">
                                  <p:stCondLst>
                                    <p:cond delay="0"/>
                                  </p:stCondLst>
                                  <p:childTnLst>
                                    <p:set>
                                      <p:cBhvr>
                                        <p:cTn id="437" dur="1" fill="hold">
                                          <p:stCondLst>
                                            <p:cond delay="0"/>
                                          </p:stCondLst>
                                        </p:cTn>
                                        <p:tgtEl>
                                          <p:spTgt spid="392"/>
                                        </p:tgtEl>
                                        <p:attrNameLst>
                                          <p:attrName>style.visibility</p:attrName>
                                        </p:attrNameLst>
                                      </p:cBhvr>
                                      <p:to>
                                        <p:strVal val="visible"/>
                                      </p:to>
                                    </p:set>
                                    <p:anim calcmode="lin" valueType="num">
                                      <p:cBhvr>
                                        <p:cTn id="438" dur="1000" fill="hold"/>
                                        <p:tgtEl>
                                          <p:spTgt spid="392"/>
                                        </p:tgtEl>
                                        <p:attrNameLst>
                                          <p:attrName>ppt_w</p:attrName>
                                        </p:attrNameLst>
                                      </p:cBhvr>
                                      <p:tavLst>
                                        <p:tav tm="0">
                                          <p:val>
                                            <p:fltVal val="0"/>
                                          </p:val>
                                        </p:tav>
                                        <p:tav tm="100000">
                                          <p:val>
                                            <p:strVal val="#ppt_w"/>
                                          </p:val>
                                        </p:tav>
                                      </p:tavLst>
                                    </p:anim>
                                    <p:anim calcmode="lin" valueType="num">
                                      <p:cBhvr>
                                        <p:cTn id="439" dur="1000" fill="hold"/>
                                        <p:tgtEl>
                                          <p:spTgt spid="392"/>
                                        </p:tgtEl>
                                        <p:attrNameLst>
                                          <p:attrName>ppt_h</p:attrName>
                                        </p:attrNameLst>
                                      </p:cBhvr>
                                      <p:tavLst>
                                        <p:tav tm="0">
                                          <p:val>
                                            <p:fltVal val="0"/>
                                          </p:val>
                                        </p:tav>
                                        <p:tav tm="100000">
                                          <p:val>
                                            <p:strVal val="#ppt_h"/>
                                          </p:val>
                                        </p:tav>
                                      </p:tavLst>
                                    </p:anim>
                                    <p:animEffect transition="in" filter="fade">
                                      <p:cBhvr>
                                        <p:cTn id="440" dur="1000"/>
                                        <p:tgtEl>
                                          <p:spTgt spid="392"/>
                                        </p:tgtEl>
                                      </p:cBhvr>
                                    </p:animEffect>
                                  </p:childTnLst>
                                </p:cTn>
                              </p:par>
                              <p:par>
                                <p:cTn id="441" presetID="53" presetClass="entr" presetSubtype="16" fill="hold" grpId="0" nodeType="withEffect">
                                  <p:stCondLst>
                                    <p:cond delay="0"/>
                                  </p:stCondLst>
                                  <p:childTnLst>
                                    <p:set>
                                      <p:cBhvr>
                                        <p:cTn id="442" dur="1" fill="hold">
                                          <p:stCondLst>
                                            <p:cond delay="0"/>
                                          </p:stCondLst>
                                        </p:cTn>
                                        <p:tgtEl>
                                          <p:spTgt spid="388"/>
                                        </p:tgtEl>
                                        <p:attrNameLst>
                                          <p:attrName>style.visibility</p:attrName>
                                        </p:attrNameLst>
                                      </p:cBhvr>
                                      <p:to>
                                        <p:strVal val="visible"/>
                                      </p:to>
                                    </p:set>
                                    <p:anim calcmode="lin" valueType="num">
                                      <p:cBhvr>
                                        <p:cTn id="443" dur="1000" fill="hold"/>
                                        <p:tgtEl>
                                          <p:spTgt spid="388"/>
                                        </p:tgtEl>
                                        <p:attrNameLst>
                                          <p:attrName>ppt_w</p:attrName>
                                        </p:attrNameLst>
                                      </p:cBhvr>
                                      <p:tavLst>
                                        <p:tav tm="0">
                                          <p:val>
                                            <p:fltVal val="0"/>
                                          </p:val>
                                        </p:tav>
                                        <p:tav tm="100000">
                                          <p:val>
                                            <p:strVal val="#ppt_w"/>
                                          </p:val>
                                        </p:tav>
                                      </p:tavLst>
                                    </p:anim>
                                    <p:anim calcmode="lin" valueType="num">
                                      <p:cBhvr>
                                        <p:cTn id="444" dur="1000" fill="hold"/>
                                        <p:tgtEl>
                                          <p:spTgt spid="388"/>
                                        </p:tgtEl>
                                        <p:attrNameLst>
                                          <p:attrName>ppt_h</p:attrName>
                                        </p:attrNameLst>
                                      </p:cBhvr>
                                      <p:tavLst>
                                        <p:tav tm="0">
                                          <p:val>
                                            <p:fltVal val="0"/>
                                          </p:val>
                                        </p:tav>
                                        <p:tav tm="100000">
                                          <p:val>
                                            <p:strVal val="#ppt_h"/>
                                          </p:val>
                                        </p:tav>
                                      </p:tavLst>
                                    </p:anim>
                                    <p:animEffect transition="in" filter="fade">
                                      <p:cBhvr>
                                        <p:cTn id="445" dur="1000"/>
                                        <p:tgtEl>
                                          <p:spTgt spid="388"/>
                                        </p:tgtEl>
                                      </p:cBhvr>
                                    </p:animEffect>
                                  </p:childTnLst>
                                </p:cTn>
                              </p:par>
                              <p:par>
                                <p:cTn id="446" presetID="53" presetClass="entr" presetSubtype="16" fill="hold" nodeType="withEffect">
                                  <p:stCondLst>
                                    <p:cond delay="0"/>
                                  </p:stCondLst>
                                  <p:childTnLst>
                                    <p:set>
                                      <p:cBhvr>
                                        <p:cTn id="447" dur="1" fill="hold">
                                          <p:stCondLst>
                                            <p:cond delay="0"/>
                                          </p:stCondLst>
                                        </p:cTn>
                                        <p:tgtEl>
                                          <p:spTgt spid="390"/>
                                        </p:tgtEl>
                                        <p:attrNameLst>
                                          <p:attrName>style.visibility</p:attrName>
                                        </p:attrNameLst>
                                      </p:cBhvr>
                                      <p:to>
                                        <p:strVal val="visible"/>
                                      </p:to>
                                    </p:set>
                                    <p:anim calcmode="lin" valueType="num">
                                      <p:cBhvr>
                                        <p:cTn id="448" dur="1000" fill="hold"/>
                                        <p:tgtEl>
                                          <p:spTgt spid="390"/>
                                        </p:tgtEl>
                                        <p:attrNameLst>
                                          <p:attrName>ppt_w</p:attrName>
                                        </p:attrNameLst>
                                      </p:cBhvr>
                                      <p:tavLst>
                                        <p:tav tm="0">
                                          <p:val>
                                            <p:fltVal val="0"/>
                                          </p:val>
                                        </p:tav>
                                        <p:tav tm="100000">
                                          <p:val>
                                            <p:strVal val="#ppt_w"/>
                                          </p:val>
                                        </p:tav>
                                      </p:tavLst>
                                    </p:anim>
                                    <p:anim calcmode="lin" valueType="num">
                                      <p:cBhvr>
                                        <p:cTn id="449" dur="1000" fill="hold"/>
                                        <p:tgtEl>
                                          <p:spTgt spid="390"/>
                                        </p:tgtEl>
                                        <p:attrNameLst>
                                          <p:attrName>ppt_h</p:attrName>
                                        </p:attrNameLst>
                                      </p:cBhvr>
                                      <p:tavLst>
                                        <p:tav tm="0">
                                          <p:val>
                                            <p:fltVal val="0"/>
                                          </p:val>
                                        </p:tav>
                                        <p:tav tm="100000">
                                          <p:val>
                                            <p:strVal val="#ppt_h"/>
                                          </p:val>
                                        </p:tav>
                                      </p:tavLst>
                                    </p:anim>
                                    <p:animEffect transition="in" filter="fade">
                                      <p:cBhvr>
                                        <p:cTn id="450" dur="1000"/>
                                        <p:tgtEl>
                                          <p:spTgt spid="390"/>
                                        </p:tgtEl>
                                      </p:cBhvr>
                                    </p:animEffect>
                                  </p:childTnLst>
                                </p:cTn>
                              </p:par>
                            </p:childTnLst>
                          </p:cTn>
                        </p:par>
                        <p:par>
                          <p:cTn id="451" fill="hold">
                            <p:stCondLst>
                              <p:cond delay="27000"/>
                            </p:stCondLst>
                            <p:childTnLst>
                              <p:par>
                                <p:cTn id="452" presetID="53" presetClass="entr" presetSubtype="16" fill="hold" nodeType="afterEffect">
                                  <p:stCondLst>
                                    <p:cond delay="0"/>
                                  </p:stCondLst>
                                  <p:childTnLst>
                                    <p:set>
                                      <p:cBhvr>
                                        <p:cTn id="453" dur="1" fill="hold">
                                          <p:stCondLst>
                                            <p:cond delay="0"/>
                                          </p:stCondLst>
                                        </p:cTn>
                                        <p:tgtEl>
                                          <p:spTgt spid="318"/>
                                        </p:tgtEl>
                                        <p:attrNameLst>
                                          <p:attrName>style.visibility</p:attrName>
                                        </p:attrNameLst>
                                      </p:cBhvr>
                                      <p:to>
                                        <p:strVal val="visible"/>
                                      </p:to>
                                    </p:set>
                                    <p:anim calcmode="lin" valueType="num">
                                      <p:cBhvr>
                                        <p:cTn id="454" dur="1000" fill="hold"/>
                                        <p:tgtEl>
                                          <p:spTgt spid="318"/>
                                        </p:tgtEl>
                                        <p:attrNameLst>
                                          <p:attrName>ppt_w</p:attrName>
                                        </p:attrNameLst>
                                      </p:cBhvr>
                                      <p:tavLst>
                                        <p:tav tm="0">
                                          <p:val>
                                            <p:fltVal val="0"/>
                                          </p:val>
                                        </p:tav>
                                        <p:tav tm="100000">
                                          <p:val>
                                            <p:strVal val="#ppt_w"/>
                                          </p:val>
                                        </p:tav>
                                      </p:tavLst>
                                    </p:anim>
                                    <p:anim calcmode="lin" valueType="num">
                                      <p:cBhvr>
                                        <p:cTn id="455" dur="1000" fill="hold"/>
                                        <p:tgtEl>
                                          <p:spTgt spid="318"/>
                                        </p:tgtEl>
                                        <p:attrNameLst>
                                          <p:attrName>ppt_h</p:attrName>
                                        </p:attrNameLst>
                                      </p:cBhvr>
                                      <p:tavLst>
                                        <p:tav tm="0">
                                          <p:val>
                                            <p:fltVal val="0"/>
                                          </p:val>
                                        </p:tav>
                                        <p:tav tm="100000">
                                          <p:val>
                                            <p:strVal val="#ppt_h"/>
                                          </p:val>
                                        </p:tav>
                                      </p:tavLst>
                                    </p:anim>
                                    <p:animEffect transition="in" filter="fade">
                                      <p:cBhvr>
                                        <p:cTn id="456" dur="1000"/>
                                        <p:tgtEl>
                                          <p:spTgt spid="318"/>
                                        </p:tgtEl>
                                      </p:cBhvr>
                                    </p:animEffect>
                                  </p:childTnLst>
                                </p:cTn>
                              </p:par>
                              <p:par>
                                <p:cTn id="457" presetID="53" presetClass="entr" presetSubtype="16" fill="hold" grpId="0" nodeType="withEffect">
                                  <p:stCondLst>
                                    <p:cond delay="0"/>
                                  </p:stCondLst>
                                  <p:childTnLst>
                                    <p:set>
                                      <p:cBhvr>
                                        <p:cTn id="458" dur="1" fill="hold">
                                          <p:stCondLst>
                                            <p:cond delay="0"/>
                                          </p:stCondLst>
                                        </p:cTn>
                                        <p:tgtEl>
                                          <p:spTgt spid="314"/>
                                        </p:tgtEl>
                                        <p:attrNameLst>
                                          <p:attrName>style.visibility</p:attrName>
                                        </p:attrNameLst>
                                      </p:cBhvr>
                                      <p:to>
                                        <p:strVal val="visible"/>
                                      </p:to>
                                    </p:set>
                                    <p:anim calcmode="lin" valueType="num">
                                      <p:cBhvr>
                                        <p:cTn id="459" dur="1000" fill="hold"/>
                                        <p:tgtEl>
                                          <p:spTgt spid="314"/>
                                        </p:tgtEl>
                                        <p:attrNameLst>
                                          <p:attrName>ppt_w</p:attrName>
                                        </p:attrNameLst>
                                      </p:cBhvr>
                                      <p:tavLst>
                                        <p:tav tm="0">
                                          <p:val>
                                            <p:fltVal val="0"/>
                                          </p:val>
                                        </p:tav>
                                        <p:tav tm="100000">
                                          <p:val>
                                            <p:strVal val="#ppt_w"/>
                                          </p:val>
                                        </p:tav>
                                      </p:tavLst>
                                    </p:anim>
                                    <p:anim calcmode="lin" valueType="num">
                                      <p:cBhvr>
                                        <p:cTn id="460" dur="1000" fill="hold"/>
                                        <p:tgtEl>
                                          <p:spTgt spid="314"/>
                                        </p:tgtEl>
                                        <p:attrNameLst>
                                          <p:attrName>ppt_h</p:attrName>
                                        </p:attrNameLst>
                                      </p:cBhvr>
                                      <p:tavLst>
                                        <p:tav tm="0">
                                          <p:val>
                                            <p:fltVal val="0"/>
                                          </p:val>
                                        </p:tav>
                                        <p:tav tm="100000">
                                          <p:val>
                                            <p:strVal val="#ppt_h"/>
                                          </p:val>
                                        </p:tav>
                                      </p:tavLst>
                                    </p:anim>
                                    <p:animEffect transition="in" filter="fade">
                                      <p:cBhvr>
                                        <p:cTn id="461" dur="1000"/>
                                        <p:tgtEl>
                                          <p:spTgt spid="314"/>
                                        </p:tgtEl>
                                      </p:cBhvr>
                                    </p:animEffect>
                                  </p:childTnLst>
                                </p:cTn>
                              </p:par>
                              <p:par>
                                <p:cTn id="462" presetID="53" presetClass="entr" presetSubtype="16" fill="hold" nodeType="withEffect">
                                  <p:stCondLst>
                                    <p:cond delay="0"/>
                                  </p:stCondLst>
                                  <p:childTnLst>
                                    <p:set>
                                      <p:cBhvr>
                                        <p:cTn id="463" dur="1" fill="hold">
                                          <p:stCondLst>
                                            <p:cond delay="0"/>
                                          </p:stCondLst>
                                        </p:cTn>
                                        <p:tgtEl>
                                          <p:spTgt spid="316"/>
                                        </p:tgtEl>
                                        <p:attrNameLst>
                                          <p:attrName>style.visibility</p:attrName>
                                        </p:attrNameLst>
                                      </p:cBhvr>
                                      <p:to>
                                        <p:strVal val="visible"/>
                                      </p:to>
                                    </p:set>
                                    <p:anim calcmode="lin" valueType="num">
                                      <p:cBhvr>
                                        <p:cTn id="464" dur="1000" fill="hold"/>
                                        <p:tgtEl>
                                          <p:spTgt spid="316"/>
                                        </p:tgtEl>
                                        <p:attrNameLst>
                                          <p:attrName>ppt_w</p:attrName>
                                        </p:attrNameLst>
                                      </p:cBhvr>
                                      <p:tavLst>
                                        <p:tav tm="0">
                                          <p:val>
                                            <p:fltVal val="0"/>
                                          </p:val>
                                        </p:tav>
                                        <p:tav tm="100000">
                                          <p:val>
                                            <p:strVal val="#ppt_w"/>
                                          </p:val>
                                        </p:tav>
                                      </p:tavLst>
                                    </p:anim>
                                    <p:anim calcmode="lin" valueType="num">
                                      <p:cBhvr>
                                        <p:cTn id="465" dur="1000" fill="hold"/>
                                        <p:tgtEl>
                                          <p:spTgt spid="316"/>
                                        </p:tgtEl>
                                        <p:attrNameLst>
                                          <p:attrName>ppt_h</p:attrName>
                                        </p:attrNameLst>
                                      </p:cBhvr>
                                      <p:tavLst>
                                        <p:tav tm="0">
                                          <p:val>
                                            <p:fltVal val="0"/>
                                          </p:val>
                                        </p:tav>
                                        <p:tav tm="100000">
                                          <p:val>
                                            <p:strVal val="#ppt_h"/>
                                          </p:val>
                                        </p:tav>
                                      </p:tavLst>
                                    </p:anim>
                                    <p:animEffect transition="in" filter="fade">
                                      <p:cBhvr>
                                        <p:cTn id="466" dur="1000"/>
                                        <p:tgtEl>
                                          <p:spTgt spid="316"/>
                                        </p:tgtEl>
                                      </p:cBhvr>
                                    </p:animEffect>
                                  </p:childTnLst>
                                </p:cTn>
                              </p:par>
                              <p:par>
                                <p:cTn id="467" presetID="53" presetClass="entr" presetSubtype="16" fill="hold" grpId="0" nodeType="withEffect">
                                  <p:stCondLst>
                                    <p:cond delay="0"/>
                                  </p:stCondLst>
                                  <p:childTnLst>
                                    <p:set>
                                      <p:cBhvr>
                                        <p:cTn id="468" dur="1" fill="hold">
                                          <p:stCondLst>
                                            <p:cond delay="0"/>
                                          </p:stCondLst>
                                        </p:cTn>
                                        <p:tgtEl>
                                          <p:spTgt spid="88"/>
                                        </p:tgtEl>
                                        <p:attrNameLst>
                                          <p:attrName>style.visibility</p:attrName>
                                        </p:attrNameLst>
                                      </p:cBhvr>
                                      <p:to>
                                        <p:strVal val="visible"/>
                                      </p:to>
                                    </p:set>
                                    <p:anim calcmode="lin" valueType="num">
                                      <p:cBhvr>
                                        <p:cTn id="469" dur="1000" fill="hold"/>
                                        <p:tgtEl>
                                          <p:spTgt spid="88"/>
                                        </p:tgtEl>
                                        <p:attrNameLst>
                                          <p:attrName>ppt_w</p:attrName>
                                        </p:attrNameLst>
                                      </p:cBhvr>
                                      <p:tavLst>
                                        <p:tav tm="0">
                                          <p:val>
                                            <p:fltVal val="0"/>
                                          </p:val>
                                        </p:tav>
                                        <p:tav tm="100000">
                                          <p:val>
                                            <p:strVal val="#ppt_w"/>
                                          </p:val>
                                        </p:tav>
                                      </p:tavLst>
                                    </p:anim>
                                    <p:anim calcmode="lin" valueType="num">
                                      <p:cBhvr>
                                        <p:cTn id="470" dur="1000" fill="hold"/>
                                        <p:tgtEl>
                                          <p:spTgt spid="88"/>
                                        </p:tgtEl>
                                        <p:attrNameLst>
                                          <p:attrName>ppt_h</p:attrName>
                                        </p:attrNameLst>
                                      </p:cBhvr>
                                      <p:tavLst>
                                        <p:tav tm="0">
                                          <p:val>
                                            <p:fltVal val="0"/>
                                          </p:val>
                                        </p:tav>
                                        <p:tav tm="100000">
                                          <p:val>
                                            <p:strVal val="#ppt_h"/>
                                          </p:val>
                                        </p:tav>
                                      </p:tavLst>
                                    </p:anim>
                                    <p:animEffect transition="in" filter="fade">
                                      <p:cBhvr>
                                        <p:cTn id="471" dur="1000"/>
                                        <p:tgtEl>
                                          <p:spTgt spid="88"/>
                                        </p:tgtEl>
                                      </p:cBhvr>
                                    </p:animEffect>
                                  </p:childTnLst>
                                </p:cTn>
                              </p:par>
                            </p:childTnLst>
                          </p:cTn>
                        </p:par>
                        <p:par>
                          <p:cTn id="472" fill="hold">
                            <p:stCondLst>
                              <p:cond delay="28000"/>
                            </p:stCondLst>
                            <p:childTnLst>
                              <p:par>
                                <p:cTn id="473" presetID="53" presetClass="entr" presetSubtype="16" fill="hold" nodeType="afterEffect">
                                  <p:stCondLst>
                                    <p:cond delay="0"/>
                                  </p:stCondLst>
                                  <p:childTnLst>
                                    <p:set>
                                      <p:cBhvr>
                                        <p:cTn id="474" dur="1" fill="hold">
                                          <p:stCondLst>
                                            <p:cond delay="0"/>
                                          </p:stCondLst>
                                        </p:cTn>
                                        <p:tgtEl>
                                          <p:spTgt spid="96"/>
                                        </p:tgtEl>
                                        <p:attrNameLst>
                                          <p:attrName>style.visibility</p:attrName>
                                        </p:attrNameLst>
                                      </p:cBhvr>
                                      <p:to>
                                        <p:strVal val="visible"/>
                                      </p:to>
                                    </p:set>
                                    <p:anim calcmode="lin" valueType="num">
                                      <p:cBhvr>
                                        <p:cTn id="475" dur="1000" fill="hold"/>
                                        <p:tgtEl>
                                          <p:spTgt spid="96"/>
                                        </p:tgtEl>
                                        <p:attrNameLst>
                                          <p:attrName>ppt_w</p:attrName>
                                        </p:attrNameLst>
                                      </p:cBhvr>
                                      <p:tavLst>
                                        <p:tav tm="0">
                                          <p:val>
                                            <p:fltVal val="0"/>
                                          </p:val>
                                        </p:tav>
                                        <p:tav tm="100000">
                                          <p:val>
                                            <p:strVal val="#ppt_w"/>
                                          </p:val>
                                        </p:tav>
                                      </p:tavLst>
                                    </p:anim>
                                    <p:anim calcmode="lin" valueType="num">
                                      <p:cBhvr>
                                        <p:cTn id="476" dur="1000" fill="hold"/>
                                        <p:tgtEl>
                                          <p:spTgt spid="96"/>
                                        </p:tgtEl>
                                        <p:attrNameLst>
                                          <p:attrName>ppt_h</p:attrName>
                                        </p:attrNameLst>
                                      </p:cBhvr>
                                      <p:tavLst>
                                        <p:tav tm="0">
                                          <p:val>
                                            <p:fltVal val="0"/>
                                          </p:val>
                                        </p:tav>
                                        <p:tav tm="100000">
                                          <p:val>
                                            <p:strVal val="#ppt_h"/>
                                          </p:val>
                                        </p:tav>
                                      </p:tavLst>
                                    </p:anim>
                                    <p:animEffect transition="in" filter="fade">
                                      <p:cBhvr>
                                        <p:cTn id="477" dur="1000"/>
                                        <p:tgtEl>
                                          <p:spTgt spid="96"/>
                                        </p:tgtEl>
                                      </p:cBhvr>
                                    </p:animEffect>
                                  </p:childTnLst>
                                </p:cTn>
                              </p:par>
                              <p:par>
                                <p:cTn id="478" presetID="53" presetClass="entr" presetSubtype="16" fill="hold" grpId="0" nodeType="withEffect">
                                  <p:stCondLst>
                                    <p:cond delay="0"/>
                                  </p:stCondLst>
                                  <p:childTnLst>
                                    <p:set>
                                      <p:cBhvr>
                                        <p:cTn id="479" dur="1" fill="hold">
                                          <p:stCondLst>
                                            <p:cond delay="0"/>
                                          </p:stCondLst>
                                        </p:cTn>
                                        <p:tgtEl>
                                          <p:spTgt spid="89"/>
                                        </p:tgtEl>
                                        <p:attrNameLst>
                                          <p:attrName>style.visibility</p:attrName>
                                        </p:attrNameLst>
                                      </p:cBhvr>
                                      <p:to>
                                        <p:strVal val="visible"/>
                                      </p:to>
                                    </p:set>
                                    <p:anim calcmode="lin" valueType="num">
                                      <p:cBhvr>
                                        <p:cTn id="480" dur="1000" fill="hold"/>
                                        <p:tgtEl>
                                          <p:spTgt spid="89"/>
                                        </p:tgtEl>
                                        <p:attrNameLst>
                                          <p:attrName>ppt_w</p:attrName>
                                        </p:attrNameLst>
                                      </p:cBhvr>
                                      <p:tavLst>
                                        <p:tav tm="0">
                                          <p:val>
                                            <p:fltVal val="0"/>
                                          </p:val>
                                        </p:tav>
                                        <p:tav tm="100000">
                                          <p:val>
                                            <p:strVal val="#ppt_w"/>
                                          </p:val>
                                        </p:tav>
                                      </p:tavLst>
                                    </p:anim>
                                    <p:anim calcmode="lin" valueType="num">
                                      <p:cBhvr>
                                        <p:cTn id="481" dur="1000" fill="hold"/>
                                        <p:tgtEl>
                                          <p:spTgt spid="89"/>
                                        </p:tgtEl>
                                        <p:attrNameLst>
                                          <p:attrName>ppt_h</p:attrName>
                                        </p:attrNameLst>
                                      </p:cBhvr>
                                      <p:tavLst>
                                        <p:tav tm="0">
                                          <p:val>
                                            <p:fltVal val="0"/>
                                          </p:val>
                                        </p:tav>
                                        <p:tav tm="100000">
                                          <p:val>
                                            <p:strVal val="#ppt_h"/>
                                          </p:val>
                                        </p:tav>
                                      </p:tavLst>
                                    </p:anim>
                                    <p:animEffect transition="in" filter="fade">
                                      <p:cBhvr>
                                        <p:cTn id="482" dur="1000"/>
                                        <p:tgtEl>
                                          <p:spTgt spid="89"/>
                                        </p:tgtEl>
                                      </p:cBhvr>
                                    </p:animEffect>
                                  </p:childTnLst>
                                </p:cTn>
                              </p:par>
                              <p:par>
                                <p:cTn id="483" presetID="53" presetClass="entr" presetSubtype="16" fill="hold" nodeType="withEffect">
                                  <p:stCondLst>
                                    <p:cond delay="0"/>
                                  </p:stCondLst>
                                  <p:childTnLst>
                                    <p:set>
                                      <p:cBhvr>
                                        <p:cTn id="484" dur="1" fill="hold">
                                          <p:stCondLst>
                                            <p:cond delay="0"/>
                                          </p:stCondLst>
                                        </p:cTn>
                                        <p:tgtEl>
                                          <p:spTgt spid="98"/>
                                        </p:tgtEl>
                                        <p:attrNameLst>
                                          <p:attrName>style.visibility</p:attrName>
                                        </p:attrNameLst>
                                      </p:cBhvr>
                                      <p:to>
                                        <p:strVal val="visible"/>
                                      </p:to>
                                    </p:set>
                                    <p:anim calcmode="lin" valueType="num">
                                      <p:cBhvr>
                                        <p:cTn id="485" dur="1000" fill="hold"/>
                                        <p:tgtEl>
                                          <p:spTgt spid="98"/>
                                        </p:tgtEl>
                                        <p:attrNameLst>
                                          <p:attrName>ppt_w</p:attrName>
                                        </p:attrNameLst>
                                      </p:cBhvr>
                                      <p:tavLst>
                                        <p:tav tm="0">
                                          <p:val>
                                            <p:fltVal val="0"/>
                                          </p:val>
                                        </p:tav>
                                        <p:tav tm="100000">
                                          <p:val>
                                            <p:strVal val="#ppt_w"/>
                                          </p:val>
                                        </p:tav>
                                      </p:tavLst>
                                    </p:anim>
                                    <p:anim calcmode="lin" valueType="num">
                                      <p:cBhvr>
                                        <p:cTn id="486" dur="1000" fill="hold"/>
                                        <p:tgtEl>
                                          <p:spTgt spid="98"/>
                                        </p:tgtEl>
                                        <p:attrNameLst>
                                          <p:attrName>ppt_h</p:attrName>
                                        </p:attrNameLst>
                                      </p:cBhvr>
                                      <p:tavLst>
                                        <p:tav tm="0">
                                          <p:val>
                                            <p:fltVal val="0"/>
                                          </p:val>
                                        </p:tav>
                                        <p:tav tm="100000">
                                          <p:val>
                                            <p:strVal val="#ppt_h"/>
                                          </p:val>
                                        </p:tav>
                                      </p:tavLst>
                                    </p:anim>
                                    <p:animEffect transition="in" filter="fade">
                                      <p:cBhvr>
                                        <p:cTn id="487" dur="1000"/>
                                        <p:tgtEl>
                                          <p:spTgt spid="98"/>
                                        </p:tgtEl>
                                      </p:cBhvr>
                                    </p:animEffect>
                                  </p:childTnLst>
                                </p:cTn>
                              </p:par>
                            </p:childTnLst>
                          </p:cTn>
                        </p:par>
                        <p:par>
                          <p:cTn id="488" fill="hold">
                            <p:stCondLst>
                              <p:cond delay="29000"/>
                            </p:stCondLst>
                            <p:childTnLst>
                              <p:par>
                                <p:cTn id="489" presetID="53" presetClass="entr" presetSubtype="16" fill="hold" nodeType="afterEffect">
                                  <p:stCondLst>
                                    <p:cond delay="0"/>
                                  </p:stCondLst>
                                  <p:childTnLst>
                                    <p:set>
                                      <p:cBhvr>
                                        <p:cTn id="490" dur="1" fill="hold">
                                          <p:stCondLst>
                                            <p:cond delay="0"/>
                                          </p:stCondLst>
                                        </p:cTn>
                                        <p:tgtEl>
                                          <p:spTgt spid="79"/>
                                        </p:tgtEl>
                                        <p:attrNameLst>
                                          <p:attrName>style.visibility</p:attrName>
                                        </p:attrNameLst>
                                      </p:cBhvr>
                                      <p:to>
                                        <p:strVal val="visible"/>
                                      </p:to>
                                    </p:set>
                                    <p:anim calcmode="lin" valueType="num">
                                      <p:cBhvr>
                                        <p:cTn id="491" dur="1000" fill="hold"/>
                                        <p:tgtEl>
                                          <p:spTgt spid="79"/>
                                        </p:tgtEl>
                                        <p:attrNameLst>
                                          <p:attrName>ppt_w</p:attrName>
                                        </p:attrNameLst>
                                      </p:cBhvr>
                                      <p:tavLst>
                                        <p:tav tm="0">
                                          <p:val>
                                            <p:fltVal val="0"/>
                                          </p:val>
                                        </p:tav>
                                        <p:tav tm="100000">
                                          <p:val>
                                            <p:strVal val="#ppt_w"/>
                                          </p:val>
                                        </p:tav>
                                      </p:tavLst>
                                    </p:anim>
                                    <p:anim calcmode="lin" valueType="num">
                                      <p:cBhvr>
                                        <p:cTn id="492" dur="1000" fill="hold"/>
                                        <p:tgtEl>
                                          <p:spTgt spid="79"/>
                                        </p:tgtEl>
                                        <p:attrNameLst>
                                          <p:attrName>ppt_h</p:attrName>
                                        </p:attrNameLst>
                                      </p:cBhvr>
                                      <p:tavLst>
                                        <p:tav tm="0">
                                          <p:val>
                                            <p:fltVal val="0"/>
                                          </p:val>
                                        </p:tav>
                                        <p:tav tm="100000">
                                          <p:val>
                                            <p:strVal val="#ppt_h"/>
                                          </p:val>
                                        </p:tav>
                                      </p:tavLst>
                                    </p:anim>
                                    <p:animEffect transition="in" filter="fade">
                                      <p:cBhvr>
                                        <p:cTn id="493" dur="1000"/>
                                        <p:tgtEl>
                                          <p:spTgt spid="79"/>
                                        </p:tgtEl>
                                      </p:cBhvr>
                                    </p:animEffect>
                                  </p:childTnLst>
                                </p:cTn>
                              </p:par>
                              <p:par>
                                <p:cTn id="494" presetID="53" presetClass="entr" presetSubtype="16" fill="hold" grpId="0" nodeType="withEffect">
                                  <p:stCondLst>
                                    <p:cond delay="0"/>
                                  </p:stCondLst>
                                  <p:childTnLst>
                                    <p:set>
                                      <p:cBhvr>
                                        <p:cTn id="495" dur="1" fill="hold">
                                          <p:stCondLst>
                                            <p:cond delay="0"/>
                                          </p:stCondLst>
                                        </p:cTn>
                                        <p:tgtEl>
                                          <p:spTgt spid="74"/>
                                        </p:tgtEl>
                                        <p:attrNameLst>
                                          <p:attrName>style.visibility</p:attrName>
                                        </p:attrNameLst>
                                      </p:cBhvr>
                                      <p:to>
                                        <p:strVal val="visible"/>
                                      </p:to>
                                    </p:set>
                                    <p:anim calcmode="lin" valueType="num">
                                      <p:cBhvr>
                                        <p:cTn id="496" dur="1000" fill="hold"/>
                                        <p:tgtEl>
                                          <p:spTgt spid="74"/>
                                        </p:tgtEl>
                                        <p:attrNameLst>
                                          <p:attrName>ppt_w</p:attrName>
                                        </p:attrNameLst>
                                      </p:cBhvr>
                                      <p:tavLst>
                                        <p:tav tm="0">
                                          <p:val>
                                            <p:fltVal val="0"/>
                                          </p:val>
                                        </p:tav>
                                        <p:tav tm="100000">
                                          <p:val>
                                            <p:strVal val="#ppt_w"/>
                                          </p:val>
                                        </p:tav>
                                      </p:tavLst>
                                    </p:anim>
                                    <p:anim calcmode="lin" valueType="num">
                                      <p:cBhvr>
                                        <p:cTn id="497" dur="1000" fill="hold"/>
                                        <p:tgtEl>
                                          <p:spTgt spid="74"/>
                                        </p:tgtEl>
                                        <p:attrNameLst>
                                          <p:attrName>ppt_h</p:attrName>
                                        </p:attrNameLst>
                                      </p:cBhvr>
                                      <p:tavLst>
                                        <p:tav tm="0">
                                          <p:val>
                                            <p:fltVal val="0"/>
                                          </p:val>
                                        </p:tav>
                                        <p:tav tm="100000">
                                          <p:val>
                                            <p:strVal val="#ppt_h"/>
                                          </p:val>
                                        </p:tav>
                                      </p:tavLst>
                                    </p:anim>
                                    <p:animEffect transition="in" filter="fade">
                                      <p:cBhvr>
                                        <p:cTn id="498" dur="1000"/>
                                        <p:tgtEl>
                                          <p:spTgt spid="74"/>
                                        </p:tgtEl>
                                      </p:cBhvr>
                                    </p:animEffect>
                                  </p:childTnLst>
                                </p:cTn>
                              </p:par>
                              <p:par>
                                <p:cTn id="499" presetID="53" presetClass="entr" presetSubtype="16" fill="hold" nodeType="withEffect">
                                  <p:stCondLst>
                                    <p:cond delay="0"/>
                                  </p:stCondLst>
                                  <p:childTnLst>
                                    <p:set>
                                      <p:cBhvr>
                                        <p:cTn id="500" dur="1" fill="hold">
                                          <p:stCondLst>
                                            <p:cond delay="0"/>
                                          </p:stCondLst>
                                        </p:cTn>
                                        <p:tgtEl>
                                          <p:spTgt spid="95"/>
                                        </p:tgtEl>
                                        <p:attrNameLst>
                                          <p:attrName>style.visibility</p:attrName>
                                        </p:attrNameLst>
                                      </p:cBhvr>
                                      <p:to>
                                        <p:strVal val="visible"/>
                                      </p:to>
                                    </p:set>
                                    <p:anim calcmode="lin" valueType="num">
                                      <p:cBhvr>
                                        <p:cTn id="501" dur="1000" fill="hold"/>
                                        <p:tgtEl>
                                          <p:spTgt spid="95"/>
                                        </p:tgtEl>
                                        <p:attrNameLst>
                                          <p:attrName>ppt_w</p:attrName>
                                        </p:attrNameLst>
                                      </p:cBhvr>
                                      <p:tavLst>
                                        <p:tav tm="0">
                                          <p:val>
                                            <p:fltVal val="0"/>
                                          </p:val>
                                        </p:tav>
                                        <p:tav tm="100000">
                                          <p:val>
                                            <p:strVal val="#ppt_w"/>
                                          </p:val>
                                        </p:tav>
                                      </p:tavLst>
                                    </p:anim>
                                    <p:anim calcmode="lin" valueType="num">
                                      <p:cBhvr>
                                        <p:cTn id="502" dur="1000" fill="hold"/>
                                        <p:tgtEl>
                                          <p:spTgt spid="95"/>
                                        </p:tgtEl>
                                        <p:attrNameLst>
                                          <p:attrName>ppt_h</p:attrName>
                                        </p:attrNameLst>
                                      </p:cBhvr>
                                      <p:tavLst>
                                        <p:tav tm="0">
                                          <p:val>
                                            <p:fltVal val="0"/>
                                          </p:val>
                                        </p:tav>
                                        <p:tav tm="100000">
                                          <p:val>
                                            <p:strVal val="#ppt_h"/>
                                          </p:val>
                                        </p:tav>
                                      </p:tavLst>
                                    </p:anim>
                                    <p:animEffect transition="in" filter="fade">
                                      <p:cBhvr>
                                        <p:cTn id="503" dur="1000"/>
                                        <p:tgtEl>
                                          <p:spTgt spid="95"/>
                                        </p:tgtEl>
                                      </p:cBhvr>
                                    </p:animEffect>
                                  </p:childTnLst>
                                </p:cTn>
                              </p:par>
                              <p:par>
                                <p:cTn id="504" presetID="53" presetClass="entr" presetSubtype="16" fill="hold" grpId="0" nodeType="withEffect">
                                  <p:stCondLst>
                                    <p:cond delay="0"/>
                                  </p:stCondLst>
                                  <p:childTnLst>
                                    <p:set>
                                      <p:cBhvr>
                                        <p:cTn id="505" dur="1" fill="hold">
                                          <p:stCondLst>
                                            <p:cond delay="0"/>
                                          </p:stCondLst>
                                        </p:cTn>
                                        <p:tgtEl>
                                          <p:spTgt spid="6"/>
                                        </p:tgtEl>
                                        <p:attrNameLst>
                                          <p:attrName>style.visibility</p:attrName>
                                        </p:attrNameLst>
                                      </p:cBhvr>
                                      <p:to>
                                        <p:strVal val="visible"/>
                                      </p:to>
                                    </p:set>
                                    <p:anim calcmode="lin" valueType="num">
                                      <p:cBhvr>
                                        <p:cTn id="506" dur="1000" fill="hold"/>
                                        <p:tgtEl>
                                          <p:spTgt spid="6"/>
                                        </p:tgtEl>
                                        <p:attrNameLst>
                                          <p:attrName>ppt_w</p:attrName>
                                        </p:attrNameLst>
                                      </p:cBhvr>
                                      <p:tavLst>
                                        <p:tav tm="0">
                                          <p:val>
                                            <p:fltVal val="0"/>
                                          </p:val>
                                        </p:tav>
                                        <p:tav tm="100000">
                                          <p:val>
                                            <p:strVal val="#ppt_w"/>
                                          </p:val>
                                        </p:tav>
                                      </p:tavLst>
                                    </p:anim>
                                    <p:anim calcmode="lin" valueType="num">
                                      <p:cBhvr>
                                        <p:cTn id="507" dur="1000" fill="hold"/>
                                        <p:tgtEl>
                                          <p:spTgt spid="6"/>
                                        </p:tgtEl>
                                        <p:attrNameLst>
                                          <p:attrName>ppt_h</p:attrName>
                                        </p:attrNameLst>
                                      </p:cBhvr>
                                      <p:tavLst>
                                        <p:tav tm="0">
                                          <p:val>
                                            <p:fltVal val="0"/>
                                          </p:val>
                                        </p:tav>
                                        <p:tav tm="100000">
                                          <p:val>
                                            <p:strVal val="#ppt_h"/>
                                          </p:val>
                                        </p:tav>
                                      </p:tavLst>
                                    </p:anim>
                                    <p:animEffect transition="in" filter="fade">
                                      <p:cBhvr>
                                        <p:cTn id="508" dur="1000"/>
                                        <p:tgtEl>
                                          <p:spTgt spid="6"/>
                                        </p:tgtEl>
                                      </p:cBhvr>
                                    </p:animEffect>
                                  </p:childTnLst>
                                </p:cTn>
                              </p:par>
                            </p:childTnLst>
                          </p:cTn>
                        </p:par>
                        <p:par>
                          <p:cTn id="509" fill="hold">
                            <p:stCondLst>
                              <p:cond delay="30000"/>
                            </p:stCondLst>
                            <p:childTnLst>
                              <p:par>
                                <p:cTn id="510" presetID="53" presetClass="entr" presetSubtype="16" fill="hold" nodeType="afterEffect">
                                  <p:stCondLst>
                                    <p:cond delay="0"/>
                                  </p:stCondLst>
                                  <p:childTnLst>
                                    <p:set>
                                      <p:cBhvr>
                                        <p:cTn id="511" dur="1" fill="hold">
                                          <p:stCondLst>
                                            <p:cond delay="0"/>
                                          </p:stCondLst>
                                        </p:cTn>
                                        <p:tgtEl>
                                          <p:spTgt spid="120"/>
                                        </p:tgtEl>
                                        <p:attrNameLst>
                                          <p:attrName>style.visibility</p:attrName>
                                        </p:attrNameLst>
                                      </p:cBhvr>
                                      <p:to>
                                        <p:strVal val="visible"/>
                                      </p:to>
                                    </p:set>
                                    <p:anim calcmode="lin" valueType="num">
                                      <p:cBhvr>
                                        <p:cTn id="512" dur="1000" fill="hold"/>
                                        <p:tgtEl>
                                          <p:spTgt spid="120"/>
                                        </p:tgtEl>
                                        <p:attrNameLst>
                                          <p:attrName>ppt_w</p:attrName>
                                        </p:attrNameLst>
                                      </p:cBhvr>
                                      <p:tavLst>
                                        <p:tav tm="0">
                                          <p:val>
                                            <p:fltVal val="0"/>
                                          </p:val>
                                        </p:tav>
                                        <p:tav tm="100000">
                                          <p:val>
                                            <p:strVal val="#ppt_w"/>
                                          </p:val>
                                        </p:tav>
                                      </p:tavLst>
                                    </p:anim>
                                    <p:anim calcmode="lin" valueType="num">
                                      <p:cBhvr>
                                        <p:cTn id="513" dur="1000" fill="hold"/>
                                        <p:tgtEl>
                                          <p:spTgt spid="120"/>
                                        </p:tgtEl>
                                        <p:attrNameLst>
                                          <p:attrName>ppt_h</p:attrName>
                                        </p:attrNameLst>
                                      </p:cBhvr>
                                      <p:tavLst>
                                        <p:tav tm="0">
                                          <p:val>
                                            <p:fltVal val="0"/>
                                          </p:val>
                                        </p:tav>
                                        <p:tav tm="100000">
                                          <p:val>
                                            <p:strVal val="#ppt_h"/>
                                          </p:val>
                                        </p:tav>
                                      </p:tavLst>
                                    </p:anim>
                                    <p:animEffect transition="in" filter="fade">
                                      <p:cBhvr>
                                        <p:cTn id="514" dur="1000"/>
                                        <p:tgtEl>
                                          <p:spTgt spid="120"/>
                                        </p:tgtEl>
                                      </p:cBhvr>
                                    </p:animEffect>
                                  </p:childTnLst>
                                </p:cTn>
                              </p:par>
                              <p:par>
                                <p:cTn id="515" presetID="53" presetClass="entr" presetSubtype="16" fill="hold" grpId="0" nodeType="withEffect">
                                  <p:stCondLst>
                                    <p:cond delay="0"/>
                                  </p:stCondLst>
                                  <p:childTnLst>
                                    <p:set>
                                      <p:cBhvr>
                                        <p:cTn id="516" dur="1" fill="hold">
                                          <p:stCondLst>
                                            <p:cond delay="0"/>
                                          </p:stCondLst>
                                        </p:cTn>
                                        <p:tgtEl>
                                          <p:spTgt spid="113"/>
                                        </p:tgtEl>
                                        <p:attrNameLst>
                                          <p:attrName>style.visibility</p:attrName>
                                        </p:attrNameLst>
                                      </p:cBhvr>
                                      <p:to>
                                        <p:strVal val="visible"/>
                                      </p:to>
                                    </p:set>
                                    <p:anim calcmode="lin" valueType="num">
                                      <p:cBhvr>
                                        <p:cTn id="517" dur="1000" fill="hold"/>
                                        <p:tgtEl>
                                          <p:spTgt spid="113"/>
                                        </p:tgtEl>
                                        <p:attrNameLst>
                                          <p:attrName>ppt_w</p:attrName>
                                        </p:attrNameLst>
                                      </p:cBhvr>
                                      <p:tavLst>
                                        <p:tav tm="0">
                                          <p:val>
                                            <p:fltVal val="0"/>
                                          </p:val>
                                        </p:tav>
                                        <p:tav tm="100000">
                                          <p:val>
                                            <p:strVal val="#ppt_w"/>
                                          </p:val>
                                        </p:tav>
                                      </p:tavLst>
                                    </p:anim>
                                    <p:anim calcmode="lin" valueType="num">
                                      <p:cBhvr>
                                        <p:cTn id="518" dur="1000" fill="hold"/>
                                        <p:tgtEl>
                                          <p:spTgt spid="113"/>
                                        </p:tgtEl>
                                        <p:attrNameLst>
                                          <p:attrName>ppt_h</p:attrName>
                                        </p:attrNameLst>
                                      </p:cBhvr>
                                      <p:tavLst>
                                        <p:tav tm="0">
                                          <p:val>
                                            <p:fltVal val="0"/>
                                          </p:val>
                                        </p:tav>
                                        <p:tav tm="100000">
                                          <p:val>
                                            <p:strVal val="#ppt_h"/>
                                          </p:val>
                                        </p:tav>
                                      </p:tavLst>
                                    </p:anim>
                                    <p:animEffect transition="in" filter="fade">
                                      <p:cBhvr>
                                        <p:cTn id="519" dur="1000"/>
                                        <p:tgtEl>
                                          <p:spTgt spid="113"/>
                                        </p:tgtEl>
                                      </p:cBhvr>
                                    </p:animEffect>
                                  </p:childTnLst>
                                </p:cTn>
                              </p:par>
                              <p:par>
                                <p:cTn id="520" presetID="53" presetClass="entr" presetSubtype="16" fill="hold" nodeType="withEffect">
                                  <p:stCondLst>
                                    <p:cond delay="0"/>
                                  </p:stCondLst>
                                  <p:childTnLst>
                                    <p:set>
                                      <p:cBhvr>
                                        <p:cTn id="521" dur="1" fill="hold">
                                          <p:stCondLst>
                                            <p:cond delay="0"/>
                                          </p:stCondLst>
                                        </p:cTn>
                                        <p:tgtEl>
                                          <p:spTgt spid="119"/>
                                        </p:tgtEl>
                                        <p:attrNameLst>
                                          <p:attrName>style.visibility</p:attrName>
                                        </p:attrNameLst>
                                      </p:cBhvr>
                                      <p:to>
                                        <p:strVal val="visible"/>
                                      </p:to>
                                    </p:set>
                                    <p:anim calcmode="lin" valueType="num">
                                      <p:cBhvr>
                                        <p:cTn id="522" dur="1000" fill="hold"/>
                                        <p:tgtEl>
                                          <p:spTgt spid="119"/>
                                        </p:tgtEl>
                                        <p:attrNameLst>
                                          <p:attrName>ppt_w</p:attrName>
                                        </p:attrNameLst>
                                      </p:cBhvr>
                                      <p:tavLst>
                                        <p:tav tm="0">
                                          <p:val>
                                            <p:fltVal val="0"/>
                                          </p:val>
                                        </p:tav>
                                        <p:tav tm="100000">
                                          <p:val>
                                            <p:strVal val="#ppt_w"/>
                                          </p:val>
                                        </p:tav>
                                      </p:tavLst>
                                    </p:anim>
                                    <p:anim calcmode="lin" valueType="num">
                                      <p:cBhvr>
                                        <p:cTn id="523" dur="1000" fill="hold"/>
                                        <p:tgtEl>
                                          <p:spTgt spid="119"/>
                                        </p:tgtEl>
                                        <p:attrNameLst>
                                          <p:attrName>ppt_h</p:attrName>
                                        </p:attrNameLst>
                                      </p:cBhvr>
                                      <p:tavLst>
                                        <p:tav tm="0">
                                          <p:val>
                                            <p:fltVal val="0"/>
                                          </p:val>
                                        </p:tav>
                                        <p:tav tm="100000">
                                          <p:val>
                                            <p:strVal val="#ppt_h"/>
                                          </p:val>
                                        </p:tav>
                                      </p:tavLst>
                                    </p:anim>
                                    <p:animEffect transition="in" filter="fade">
                                      <p:cBhvr>
                                        <p:cTn id="524" dur="1000"/>
                                        <p:tgtEl>
                                          <p:spTgt spid="119"/>
                                        </p:tgtEl>
                                      </p:cBhvr>
                                    </p:animEffect>
                                  </p:childTnLst>
                                </p:cTn>
                              </p:par>
                              <p:par>
                                <p:cTn id="525" presetID="53" presetClass="entr" presetSubtype="16" fill="hold" grpId="0" nodeType="withEffect">
                                  <p:stCondLst>
                                    <p:cond delay="0"/>
                                  </p:stCondLst>
                                  <p:childTnLst>
                                    <p:set>
                                      <p:cBhvr>
                                        <p:cTn id="526" dur="1" fill="hold">
                                          <p:stCondLst>
                                            <p:cond delay="0"/>
                                          </p:stCondLst>
                                        </p:cTn>
                                        <p:tgtEl>
                                          <p:spTgt spid="106"/>
                                        </p:tgtEl>
                                        <p:attrNameLst>
                                          <p:attrName>style.visibility</p:attrName>
                                        </p:attrNameLst>
                                      </p:cBhvr>
                                      <p:to>
                                        <p:strVal val="visible"/>
                                      </p:to>
                                    </p:set>
                                    <p:anim calcmode="lin" valueType="num">
                                      <p:cBhvr>
                                        <p:cTn id="527" dur="1000" fill="hold"/>
                                        <p:tgtEl>
                                          <p:spTgt spid="106"/>
                                        </p:tgtEl>
                                        <p:attrNameLst>
                                          <p:attrName>ppt_w</p:attrName>
                                        </p:attrNameLst>
                                      </p:cBhvr>
                                      <p:tavLst>
                                        <p:tav tm="0">
                                          <p:val>
                                            <p:fltVal val="0"/>
                                          </p:val>
                                        </p:tav>
                                        <p:tav tm="100000">
                                          <p:val>
                                            <p:strVal val="#ppt_w"/>
                                          </p:val>
                                        </p:tav>
                                      </p:tavLst>
                                    </p:anim>
                                    <p:anim calcmode="lin" valueType="num">
                                      <p:cBhvr>
                                        <p:cTn id="528" dur="1000" fill="hold"/>
                                        <p:tgtEl>
                                          <p:spTgt spid="106"/>
                                        </p:tgtEl>
                                        <p:attrNameLst>
                                          <p:attrName>ppt_h</p:attrName>
                                        </p:attrNameLst>
                                      </p:cBhvr>
                                      <p:tavLst>
                                        <p:tav tm="0">
                                          <p:val>
                                            <p:fltVal val="0"/>
                                          </p:val>
                                        </p:tav>
                                        <p:tav tm="100000">
                                          <p:val>
                                            <p:strVal val="#ppt_h"/>
                                          </p:val>
                                        </p:tav>
                                      </p:tavLst>
                                    </p:anim>
                                    <p:animEffect transition="in" filter="fade">
                                      <p:cBhvr>
                                        <p:cTn id="529" dur="1000"/>
                                        <p:tgtEl>
                                          <p:spTgt spid="106"/>
                                        </p:tgtEl>
                                      </p:cBhvr>
                                    </p:animEffect>
                                  </p:childTnLst>
                                </p:cTn>
                              </p:par>
                            </p:childTnLst>
                          </p:cTn>
                        </p:par>
                        <p:par>
                          <p:cTn id="530" fill="hold">
                            <p:stCondLst>
                              <p:cond delay="31000"/>
                            </p:stCondLst>
                            <p:childTnLst>
                              <p:par>
                                <p:cTn id="531" presetID="53" presetClass="entr" presetSubtype="16" fill="hold" nodeType="afterEffect">
                                  <p:stCondLst>
                                    <p:cond delay="0"/>
                                  </p:stCondLst>
                                  <p:childTnLst>
                                    <p:set>
                                      <p:cBhvr>
                                        <p:cTn id="532" dur="1" fill="hold">
                                          <p:stCondLst>
                                            <p:cond delay="0"/>
                                          </p:stCondLst>
                                        </p:cTn>
                                        <p:tgtEl>
                                          <p:spTgt spid="116"/>
                                        </p:tgtEl>
                                        <p:attrNameLst>
                                          <p:attrName>style.visibility</p:attrName>
                                        </p:attrNameLst>
                                      </p:cBhvr>
                                      <p:to>
                                        <p:strVal val="visible"/>
                                      </p:to>
                                    </p:set>
                                    <p:anim calcmode="lin" valueType="num">
                                      <p:cBhvr>
                                        <p:cTn id="533" dur="1000" fill="hold"/>
                                        <p:tgtEl>
                                          <p:spTgt spid="116"/>
                                        </p:tgtEl>
                                        <p:attrNameLst>
                                          <p:attrName>ppt_w</p:attrName>
                                        </p:attrNameLst>
                                      </p:cBhvr>
                                      <p:tavLst>
                                        <p:tav tm="0">
                                          <p:val>
                                            <p:fltVal val="0"/>
                                          </p:val>
                                        </p:tav>
                                        <p:tav tm="100000">
                                          <p:val>
                                            <p:strVal val="#ppt_w"/>
                                          </p:val>
                                        </p:tav>
                                      </p:tavLst>
                                    </p:anim>
                                    <p:anim calcmode="lin" valueType="num">
                                      <p:cBhvr>
                                        <p:cTn id="534" dur="1000" fill="hold"/>
                                        <p:tgtEl>
                                          <p:spTgt spid="116"/>
                                        </p:tgtEl>
                                        <p:attrNameLst>
                                          <p:attrName>ppt_h</p:attrName>
                                        </p:attrNameLst>
                                      </p:cBhvr>
                                      <p:tavLst>
                                        <p:tav tm="0">
                                          <p:val>
                                            <p:fltVal val="0"/>
                                          </p:val>
                                        </p:tav>
                                        <p:tav tm="100000">
                                          <p:val>
                                            <p:strVal val="#ppt_h"/>
                                          </p:val>
                                        </p:tav>
                                      </p:tavLst>
                                    </p:anim>
                                    <p:animEffect transition="in" filter="fade">
                                      <p:cBhvr>
                                        <p:cTn id="535" dur="1000"/>
                                        <p:tgtEl>
                                          <p:spTgt spid="116"/>
                                        </p:tgtEl>
                                      </p:cBhvr>
                                    </p:animEffect>
                                  </p:childTnLst>
                                </p:cTn>
                              </p:par>
                              <p:par>
                                <p:cTn id="536" presetID="53" presetClass="entr" presetSubtype="16" fill="hold" grpId="0" nodeType="withEffect">
                                  <p:stCondLst>
                                    <p:cond delay="0"/>
                                  </p:stCondLst>
                                  <p:childTnLst>
                                    <p:set>
                                      <p:cBhvr>
                                        <p:cTn id="537" dur="1" fill="hold">
                                          <p:stCondLst>
                                            <p:cond delay="0"/>
                                          </p:stCondLst>
                                        </p:cTn>
                                        <p:tgtEl>
                                          <p:spTgt spid="115"/>
                                        </p:tgtEl>
                                        <p:attrNameLst>
                                          <p:attrName>style.visibility</p:attrName>
                                        </p:attrNameLst>
                                      </p:cBhvr>
                                      <p:to>
                                        <p:strVal val="visible"/>
                                      </p:to>
                                    </p:set>
                                    <p:anim calcmode="lin" valueType="num">
                                      <p:cBhvr>
                                        <p:cTn id="538" dur="1000" fill="hold"/>
                                        <p:tgtEl>
                                          <p:spTgt spid="115"/>
                                        </p:tgtEl>
                                        <p:attrNameLst>
                                          <p:attrName>ppt_w</p:attrName>
                                        </p:attrNameLst>
                                      </p:cBhvr>
                                      <p:tavLst>
                                        <p:tav tm="0">
                                          <p:val>
                                            <p:fltVal val="0"/>
                                          </p:val>
                                        </p:tav>
                                        <p:tav tm="100000">
                                          <p:val>
                                            <p:strVal val="#ppt_w"/>
                                          </p:val>
                                        </p:tav>
                                      </p:tavLst>
                                    </p:anim>
                                    <p:anim calcmode="lin" valueType="num">
                                      <p:cBhvr>
                                        <p:cTn id="539" dur="1000" fill="hold"/>
                                        <p:tgtEl>
                                          <p:spTgt spid="115"/>
                                        </p:tgtEl>
                                        <p:attrNameLst>
                                          <p:attrName>ppt_h</p:attrName>
                                        </p:attrNameLst>
                                      </p:cBhvr>
                                      <p:tavLst>
                                        <p:tav tm="0">
                                          <p:val>
                                            <p:fltVal val="0"/>
                                          </p:val>
                                        </p:tav>
                                        <p:tav tm="100000">
                                          <p:val>
                                            <p:strVal val="#ppt_h"/>
                                          </p:val>
                                        </p:tav>
                                      </p:tavLst>
                                    </p:anim>
                                    <p:animEffect transition="in" filter="fade">
                                      <p:cBhvr>
                                        <p:cTn id="540" dur="1000"/>
                                        <p:tgtEl>
                                          <p:spTgt spid="115"/>
                                        </p:tgtEl>
                                      </p:cBhvr>
                                    </p:animEffect>
                                  </p:childTnLst>
                                </p:cTn>
                              </p:par>
                              <p:par>
                                <p:cTn id="541" presetID="53" presetClass="entr" presetSubtype="16" fill="hold" nodeType="withEffect">
                                  <p:stCondLst>
                                    <p:cond delay="0"/>
                                  </p:stCondLst>
                                  <p:childTnLst>
                                    <p:set>
                                      <p:cBhvr>
                                        <p:cTn id="542" dur="1" fill="hold">
                                          <p:stCondLst>
                                            <p:cond delay="0"/>
                                          </p:stCondLst>
                                        </p:cTn>
                                        <p:tgtEl>
                                          <p:spTgt spid="117"/>
                                        </p:tgtEl>
                                        <p:attrNameLst>
                                          <p:attrName>style.visibility</p:attrName>
                                        </p:attrNameLst>
                                      </p:cBhvr>
                                      <p:to>
                                        <p:strVal val="visible"/>
                                      </p:to>
                                    </p:set>
                                    <p:anim calcmode="lin" valueType="num">
                                      <p:cBhvr>
                                        <p:cTn id="543" dur="1000" fill="hold"/>
                                        <p:tgtEl>
                                          <p:spTgt spid="117"/>
                                        </p:tgtEl>
                                        <p:attrNameLst>
                                          <p:attrName>ppt_w</p:attrName>
                                        </p:attrNameLst>
                                      </p:cBhvr>
                                      <p:tavLst>
                                        <p:tav tm="0">
                                          <p:val>
                                            <p:fltVal val="0"/>
                                          </p:val>
                                        </p:tav>
                                        <p:tav tm="100000">
                                          <p:val>
                                            <p:strVal val="#ppt_w"/>
                                          </p:val>
                                        </p:tav>
                                      </p:tavLst>
                                    </p:anim>
                                    <p:anim calcmode="lin" valueType="num">
                                      <p:cBhvr>
                                        <p:cTn id="544" dur="1000" fill="hold"/>
                                        <p:tgtEl>
                                          <p:spTgt spid="117"/>
                                        </p:tgtEl>
                                        <p:attrNameLst>
                                          <p:attrName>ppt_h</p:attrName>
                                        </p:attrNameLst>
                                      </p:cBhvr>
                                      <p:tavLst>
                                        <p:tav tm="0">
                                          <p:val>
                                            <p:fltVal val="0"/>
                                          </p:val>
                                        </p:tav>
                                        <p:tav tm="100000">
                                          <p:val>
                                            <p:strVal val="#ppt_h"/>
                                          </p:val>
                                        </p:tav>
                                      </p:tavLst>
                                    </p:anim>
                                    <p:animEffect transition="in" filter="fade">
                                      <p:cBhvr>
                                        <p:cTn id="545" dur="1000"/>
                                        <p:tgtEl>
                                          <p:spTgt spid="117"/>
                                        </p:tgtEl>
                                      </p:cBhvr>
                                    </p:animEffect>
                                  </p:childTnLst>
                                </p:cTn>
                              </p:par>
                            </p:childTnLst>
                          </p:cTn>
                        </p:par>
                        <p:par>
                          <p:cTn id="546" fill="hold">
                            <p:stCondLst>
                              <p:cond delay="32000"/>
                            </p:stCondLst>
                            <p:childTnLst>
                              <p:par>
                                <p:cTn id="547" presetID="53" presetClass="entr" presetSubtype="16" fill="hold" nodeType="afterEffect">
                                  <p:stCondLst>
                                    <p:cond delay="0"/>
                                  </p:stCondLst>
                                  <p:childTnLst>
                                    <p:set>
                                      <p:cBhvr>
                                        <p:cTn id="548" dur="1" fill="hold">
                                          <p:stCondLst>
                                            <p:cond delay="0"/>
                                          </p:stCondLst>
                                        </p:cTn>
                                        <p:tgtEl>
                                          <p:spTgt spid="112"/>
                                        </p:tgtEl>
                                        <p:attrNameLst>
                                          <p:attrName>style.visibility</p:attrName>
                                        </p:attrNameLst>
                                      </p:cBhvr>
                                      <p:to>
                                        <p:strVal val="visible"/>
                                      </p:to>
                                    </p:set>
                                    <p:anim calcmode="lin" valueType="num">
                                      <p:cBhvr>
                                        <p:cTn id="549" dur="1000" fill="hold"/>
                                        <p:tgtEl>
                                          <p:spTgt spid="112"/>
                                        </p:tgtEl>
                                        <p:attrNameLst>
                                          <p:attrName>ppt_w</p:attrName>
                                        </p:attrNameLst>
                                      </p:cBhvr>
                                      <p:tavLst>
                                        <p:tav tm="0">
                                          <p:val>
                                            <p:fltVal val="0"/>
                                          </p:val>
                                        </p:tav>
                                        <p:tav tm="100000">
                                          <p:val>
                                            <p:strVal val="#ppt_w"/>
                                          </p:val>
                                        </p:tav>
                                      </p:tavLst>
                                    </p:anim>
                                    <p:anim calcmode="lin" valueType="num">
                                      <p:cBhvr>
                                        <p:cTn id="550" dur="1000" fill="hold"/>
                                        <p:tgtEl>
                                          <p:spTgt spid="112"/>
                                        </p:tgtEl>
                                        <p:attrNameLst>
                                          <p:attrName>ppt_h</p:attrName>
                                        </p:attrNameLst>
                                      </p:cBhvr>
                                      <p:tavLst>
                                        <p:tav tm="0">
                                          <p:val>
                                            <p:fltVal val="0"/>
                                          </p:val>
                                        </p:tav>
                                        <p:tav tm="100000">
                                          <p:val>
                                            <p:strVal val="#ppt_h"/>
                                          </p:val>
                                        </p:tav>
                                      </p:tavLst>
                                    </p:anim>
                                    <p:animEffect transition="in" filter="fade">
                                      <p:cBhvr>
                                        <p:cTn id="551" dur="1000"/>
                                        <p:tgtEl>
                                          <p:spTgt spid="112"/>
                                        </p:tgtEl>
                                      </p:cBhvr>
                                    </p:animEffect>
                                  </p:childTnLst>
                                </p:cTn>
                              </p:par>
                              <p:par>
                                <p:cTn id="552" presetID="53" presetClass="entr" presetSubtype="16" fill="hold" grpId="0" nodeType="withEffect">
                                  <p:stCondLst>
                                    <p:cond delay="0"/>
                                  </p:stCondLst>
                                  <p:childTnLst>
                                    <p:set>
                                      <p:cBhvr>
                                        <p:cTn id="553" dur="1" fill="hold">
                                          <p:stCondLst>
                                            <p:cond delay="0"/>
                                          </p:stCondLst>
                                        </p:cTn>
                                        <p:tgtEl>
                                          <p:spTgt spid="109"/>
                                        </p:tgtEl>
                                        <p:attrNameLst>
                                          <p:attrName>style.visibility</p:attrName>
                                        </p:attrNameLst>
                                      </p:cBhvr>
                                      <p:to>
                                        <p:strVal val="visible"/>
                                      </p:to>
                                    </p:set>
                                    <p:anim calcmode="lin" valueType="num">
                                      <p:cBhvr>
                                        <p:cTn id="554" dur="1000" fill="hold"/>
                                        <p:tgtEl>
                                          <p:spTgt spid="109"/>
                                        </p:tgtEl>
                                        <p:attrNameLst>
                                          <p:attrName>ppt_w</p:attrName>
                                        </p:attrNameLst>
                                      </p:cBhvr>
                                      <p:tavLst>
                                        <p:tav tm="0">
                                          <p:val>
                                            <p:fltVal val="0"/>
                                          </p:val>
                                        </p:tav>
                                        <p:tav tm="100000">
                                          <p:val>
                                            <p:strVal val="#ppt_w"/>
                                          </p:val>
                                        </p:tav>
                                      </p:tavLst>
                                    </p:anim>
                                    <p:anim calcmode="lin" valueType="num">
                                      <p:cBhvr>
                                        <p:cTn id="555" dur="1000" fill="hold"/>
                                        <p:tgtEl>
                                          <p:spTgt spid="109"/>
                                        </p:tgtEl>
                                        <p:attrNameLst>
                                          <p:attrName>ppt_h</p:attrName>
                                        </p:attrNameLst>
                                      </p:cBhvr>
                                      <p:tavLst>
                                        <p:tav tm="0">
                                          <p:val>
                                            <p:fltVal val="0"/>
                                          </p:val>
                                        </p:tav>
                                        <p:tav tm="100000">
                                          <p:val>
                                            <p:strVal val="#ppt_h"/>
                                          </p:val>
                                        </p:tav>
                                      </p:tavLst>
                                    </p:anim>
                                    <p:animEffect transition="in" filter="fade">
                                      <p:cBhvr>
                                        <p:cTn id="556" dur="1000"/>
                                        <p:tgtEl>
                                          <p:spTgt spid="109"/>
                                        </p:tgtEl>
                                      </p:cBhvr>
                                    </p:animEffect>
                                  </p:childTnLst>
                                </p:cTn>
                              </p:par>
                              <p:par>
                                <p:cTn id="557" presetID="53" presetClass="entr" presetSubtype="16" fill="hold" nodeType="withEffect">
                                  <p:stCondLst>
                                    <p:cond delay="0"/>
                                  </p:stCondLst>
                                  <p:childTnLst>
                                    <p:set>
                                      <p:cBhvr>
                                        <p:cTn id="558" dur="1" fill="hold">
                                          <p:stCondLst>
                                            <p:cond delay="0"/>
                                          </p:stCondLst>
                                        </p:cTn>
                                        <p:tgtEl>
                                          <p:spTgt spid="111"/>
                                        </p:tgtEl>
                                        <p:attrNameLst>
                                          <p:attrName>style.visibility</p:attrName>
                                        </p:attrNameLst>
                                      </p:cBhvr>
                                      <p:to>
                                        <p:strVal val="visible"/>
                                      </p:to>
                                    </p:set>
                                    <p:anim calcmode="lin" valueType="num">
                                      <p:cBhvr>
                                        <p:cTn id="559" dur="1000" fill="hold"/>
                                        <p:tgtEl>
                                          <p:spTgt spid="111"/>
                                        </p:tgtEl>
                                        <p:attrNameLst>
                                          <p:attrName>ppt_w</p:attrName>
                                        </p:attrNameLst>
                                      </p:cBhvr>
                                      <p:tavLst>
                                        <p:tav tm="0">
                                          <p:val>
                                            <p:fltVal val="0"/>
                                          </p:val>
                                        </p:tav>
                                        <p:tav tm="100000">
                                          <p:val>
                                            <p:strVal val="#ppt_w"/>
                                          </p:val>
                                        </p:tav>
                                      </p:tavLst>
                                    </p:anim>
                                    <p:anim calcmode="lin" valueType="num">
                                      <p:cBhvr>
                                        <p:cTn id="560" dur="1000" fill="hold"/>
                                        <p:tgtEl>
                                          <p:spTgt spid="111"/>
                                        </p:tgtEl>
                                        <p:attrNameLst>
                                          <p:attrName>ppt_h</p:attrName>
                                        </p:attrNameLst>
                                      </p:cBhvr>
                                      <p:tavLst>
                                        <p:tav tm="0">
                                          <p:val>
                                            <p:fltVal val="0"/>
                                          </p:val>
                                        </p:tav>
                                        <p:tav tm="100000">
                                          <p:val>
                                            <p:strVal val="#ppt_h"/>
                                          </p:val>
                                        </p:tav>
                                      </p:tavLst>
                                    </p:anim>
                                    <p:animEffect transition="in" filter="fade">
                                      <p:cBhvr>
                                        <p:cTn id="561"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3" grpId="0"/>
      <p:bldP spid="14" grpId="0"/>
      <p:bldP spid="15" grpId="0"/>
      <p:bldP spid="16" grpId="0"/>
      <p:bldP spid="17" grpId="0"/>
      <p:bldP spid="22" grpId="0"/>
      <p:bldP spid="23" grpId="0"/>
      <p:bldP spid="24" grpId="0"/>
      <p:bldP spid="25" grpId="0"/>
      <p:bldP spid="40" grpId="0"/>
      <p:bldP spid="41" grpId="0"/>
      <p:bldP spid="42" grpId="0"/>
      <p:bldP spid="83" grpId="0"/>
      <p:bldP spid="88" grpId="0"/>
      <p:bldP spid="89" grpId="0"/>
      <p:bldP spid="90" grpId="0"/>
      <p:bldP spid="100" grpId="0"/>
      <p:bldP spid="114" grpId="0"/>
      <p:bldP spid="130" grpId="0"/>
      <p:bldP spid="137" grpId="0"/>
      <p:bldP spid="314" grpId="0"/>
      <p:bldP spid="388" grpId="0"/>
      <p:bldP spid="393" grpId="0"/>
      <p:bldP spid="410" grpId="0"/>
      <p:bldP spid="411" grpId="0"/>
      <p:bldP spid="74" grpId="0"/>
      <p:bldP spid="143" grpId="0"/>
      <p:bldP spid="178" grpId="0"/>
      <p:bldP spid="187" grpId="0"/>
      <p:bldP spid="195" grpId="0"/>
      <p:bldP spid="196" grpId="0"/>
      <p:bldP spid="197" grpId="0"/>
      <p:bldP spid="320" grpId="0"/>
      <p:bldP spid="323" grpId="0"/>
      <p:bldP spid="351" grpId="0"/>
      <p:bldP spid="448" grpId="0"/>
      <p:bldP spid="106" grpId="0"/>
      <p:bldP spid="109" grpId="0"/>
      <p:bldP spid="113" grpId="0"/>
      <p:bldP spid="1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生成比喻句</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a:t>连接词：形容词</a:t>
            </a:r>
            <a:endParaRPr lang="en-US" altLang="zh-CN" dirty="0"/>
          </a:p>
          <a:p>
            <a:pPr lvl="1"/>
            <a:r>
              <a:rPr lang="zh-CN" altLang="en-US" dirty="0"/>
              <a:t>验证该形容词是否可以用于修饰本体和喻体</a:t>
            </a:r>
            <a:endParaRPr lang="en-US" altLang="zh-CN" dirty="0"/>
          </a:p>
          <a:p>
            <a:pPr lvl="1"/>
            <a:r>
              <a:rPr lang="zh-CN" altLang="en-US" dirty="0"/>
              <a:t>搜索：“</a:t>
            </a:r>
            <a:r>
              <a:rPr lang="en-US" altLang="zh-CN" dirty="0"/>
              <a:t>XX</a:t>
            </a:r>
            <a:r>
              <a:rPr lang="zh-CN" altLang="en-US" dirty="0"/>
              <a:t>的</a:t>
            </a:r>
            <a:r>
              <a:rPr lang="en-US" altLang="zh-CN" dirty="0"/>
              <a:t>YY</a:t>
            </a:r>
            <a:r>
              <a:rPr lang="zh-CN" altLang="en-US" dirty="0"/>
              <a:t>”、“</a:t>
            </a:r>
            <a:r>
              <a:rPr lang="en-US" altLang="zh-CN" dirty="0"/>
              <a:t>YY</a:t>
            </a:r>
            <a:r>
              <a:rPr lang="zh-CN" altLang="en-US" dirty="0"/>
              <a:t>是</a:t>
            </a:r>
            <a:r>
              <a:rPr lang="en-US" altLang="zh-CN" dirty="0"/>
              <a:t>XX</a:t>
            </a:r>
            <a:r>
              <a:rPr lang="zh-CN" altLang="en-US" dirty="0"/>
              <a:t>的”</a:t>
            </a:r>
            <a:endParaRPr lang="en-US" altLang="zh-CN" dirty="0"/>
          </a:p>
          <a:p>
            <a:pPr lvl="1"/>
            <a:r>
              <a:rPr lang="en-US" dirty="0"/>
              <a:t>“</a:t>
            </a:r>
            <a:r>
              <a:rPr lang="zh-CN" altLang="en-US" dirty="0"/>
              <a:t>爱情是复杂的，和数学一样。</a:t>
            </a:r>
            <a:r>
              <a:rPr lang="en-US" altLang="zh-CN" dirty="0"/>
              <a:t>”</a:t>
            </a:r>
            <a:endParaRPr lang="en-US" altLang="zh-CN" dirty="0"/>
          </a:p>
          <a:p>
            <a:r>
              <a:rPr lang="zh-CN" altLang="en-US" dirty="0"/>
              <a:t>连接词：动词</a:t>
            </a:r>
            <a:endParaRPr lang="en-US" altLang="zh-CN" dirty="0"/>
          </a:p>
          <a:p>
            <a:pPr lvl="1"/>
            <a:r>
              <a:rPr lang="zh-CN" altLang="en-US" dirty="0"/>
              <a:t>验证该动词是否可以与本体和喻体构成主谓结构</a:t>
            </a:r>
            <a:endParaRPr lang="en-US" altLang="zh-CN" dirty="0"/>
          </a:p>
          <a:p>
            <a:pPr lvl="1"/>
            <a:r>
              <a:rPr lang="zh-CN" altLang="en-US" dirty="0"/>
              <a:t>搜索</a:t>
            </a:r>
            <a:r>
              <a:rPr lang="en-US" altLang="zh-CN" dirty="0"/>
              <a:t>+</a:t>
            </a:r>
            <a:r>
              <a:rPr lang="zh-CN" altLang="en-US" dirty="0"/>
              <a:t>依存关系分析</a:t>
            </a:r>
            <a:endParaRPr lang="en-US" altLang="zh-CN" dirty="0"/>
          </a:p>
          <a:p>
            <a:pPr lvl="1"/>
            <a:r>
              <a:rPr lang="en-US" dirty="0"/>
              <a:t>“</a:t>
            </a:r>
            <a:r>
              <a:rPr lang="zh-CN" altLang="en-US" dirty="0"/>
              <a:t>灵魂就像球迷一样，在无声地呐喊。”</a:t>
            </a:r>
            <a:endParaRPr lang="en-US" altLang="zh-CN" dirty="0"/>
          </a:p>
          <a:p>
            <a:r>
              <a:rPr lang="zh-CN" altLang="en-US" dirty="0"/>
              <a:t>连接词：名词</a:t>
            </a:r>
            <a:endParaRPr lang="en-US" altLang="zh-CN" dirty="0"/>
          </a:p>
          <a:p>
            <a:pPr lvl="1"/>
            <a:r>
              <a:rPr lang="zh-CN" altLang="en-US" dirty="0"/>
              <a:t>验证该名词是否可以与本体和喻体构成主谓宾结构</a:t>
            </a:r>
            <a:endParaRPr lang="en-US" altLang="zh-CN" dirty="0"/>
          </a:p>
          <a:p>
            <a:pPr lvl="1"/>
            <a:r>
              <a:rPr lang="zh-CN" altLang="en-US" dirty="0"/>
              <a:t>搜索</a:t>
            </a:r>
            <a:r>
              <a:rPr lang="en-US" altLang="zh-CN" dirty="0"/>
              <a:t>+</a:t>
            </a:r>
            <a:r>
              <a:rPr lang="zh-CN" altLang="en-US" dirty="0"/>
              <a:t>依存关系分析</a:t>
            </a:r>
            <a:endParaRPr lang="en-US" altLang="zh-CN" dirty="0"/>
          </a:p>
          <a:p>
            <a:pPr lvl="1"/>
            <a:r>
              <a:rPr lang="en-US" dirty="0"/>
              <a:t>“</a:t>
            </a:r>
            <a:r>
              <a:rPr lang="zh-CN" altLang="en-US" dirty="0"/>
              <a:t>爱情就像脂肪，是点点滴滴的积累。</a:t>
            </a:r>
            <a:r>
              <a:rPr lang="en-US" altLang="zh-CN" dirty="0"/>
              <a:t>”</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比喻的实验评价</a:t>
            </a:r>
            <a:endParaRPr lang="en-US" dirty="0"/>
          </a:p>
        </p:txBody>
      </p:sp>
      <p:sp>
        <p:nvSpPr>
          <p:cNvPr id="3" name="Content Placeholder 2"/>
          <p:cNvSpPr>
            <a:spLocks noGrp="1"/>
          </p:cNvSpPr>
          <p:nvPr>
            <p:ph idx="1"/>
          </p:nvPr>
        </p:nvSpPr>
        <p:spPr>
          <a:xfrm>
            <a:off x="838200" y="1825625"/>
            <a:ext cx="4581121" cy="4351338"/>
          </a:xfrm>
        </p:spPr>
        <p:txBody>
          <a:bodyPr/>
          <a:lstStyle/>
          <a:p>
            <a:r>
              <a:rPr lang="zh-CN" altLang="en-US" dirty="0"/>
              <a:t>连接词的选取</a:t>
            </a:r>
            <a:endParaRPr lang="en-US" altLang="zh-CN" dirty="0"/>
          </a:p>
          <a:p>
            <a:pPr lvl="1"/>
            <a:r>
              <a:rPr lang="zh-CN" altLang="en-US" dirty="0"/>
              <a:t>采样</a:t>
            </a:r>
            <a:r>
              <a:rPr lang="en-US" altLang="zh-CN" dirty="0"/>
              <a:t>500</a:t>
            </a:r>
            <a:r>
              <a:rPr lang="zh-CN" altLang="en-US" dirty="0"/>
              <a:t>对 本体</a:t>
            </a:r>
            <a:r>
              <a:rPr lang="en-US" altLang="zh-CN" dirty="0"/>
              <a:t> </a:t>
            </a:r>
            <a:r>
              <a:rPr lang="zh-CN" altLang="en-US" dirty="0"/>
              <a:t>和 喻体</a:t>
            </a:r>
            <a:endParaRPr lang="en-US" altLang="zh-CN" dirty="0"/>
          </a:p>
          <a:p>
            <a:pPr lvl="1"/>
            <a:r>
              <a:rPr lang="zh-CN" altLang="en-US" dirty="0"/>
              <a:t>对于形容词、动词、名词，分别选取选取前</a:t>
            </a:r>
            <a:r>
              <a:rPr lang="en-US" altLang="zh-CN" dirty="0"/>
              <a:t>5</a:t>
            </a:r>
            <a:r>
              <a:rPr lang="zh-CN" altLang="en-US" dirty="0"/>
              <a:t>的连接词</a:t>
            </a:r>
            <a:endParaRPr lang="en-US" altLang="zh-CN" dirty="0"/>
          </a:p>
          <a:p>
            <a:pPr lvl="1"/>
            <a:r>
              <a:rPr lang="zh-CN" altLang="en-US" dirty="0"/>
              <a:t>人工标注（每个样本</a:t>
            </a:r>
            <a:r>
              <a:rPr lang="en-US" altLang="zh-CN" dirty="0"/>
              <a:t>3</a:t>
            </a:r>
            <a:r>
              <a:rPr lang="zh-CN" altLang="en-US" dirty="0"/>
              <a:t>人）</a:t>
            </a:r>
            <a:endParaRPr lang="en-US" altLang="zh-CN" dirty="0"/>
          </a:p>
          <a:p>
            <a:pPr lvl="1"/>
            <a:endParaRPr lang="en-US" dirty="0"/>
          </a:p>
          <a:p>
            <a:pPr lvl="1"/>
            <a:r>
              <a:rPr lang="en-US" dirty="0"/>
              <a:t>26.2%</a:t>
            </a:r>
            <a:r>
              <a:rPr lang="zh-CN" altLang="en-US" dirty="0"/>
              <a:t>的连接词是恰当的</a:t>
            </a:r>
            <a:endParaRPr lang="en-US" altLang="zh-CN" dirty="0"/>
          </a:p>
          <a:p>
            <a:pPr lvl="1"/>
            <a:endParaRPr lang="en-US" dirty="0"/>
          </a:p>
        </p:txBody>
      </p:sp>
      <p:pic>
        <p:nvPicPr>
          <p:cNvPr id="4" name="Picture 3"/>
          <p:cNvPicPr>
            <a:picLocks noChangeAspect="1"/>
          </p:cNvPicPr>
          <p:nvPr/>
        </p:nvPicPr>
        <p:blipFill>
          <a:blip r:embed="rId1"/>
          <a:stretch>
            <a:fillRect/>
          </a:stretch>
        </p:blipFill>
        <p:spPr>
          <a:xfrm>
            <a:off x="5419321" y="1625600"/>
            <a:ext cx="6219825" cy="48672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比喻的实验评价</a:t>
            </a:r>
            <a:endParaRPr lang="en-US" dirty="0"/>
          </a:p>
        </p:txBody>
      </p:sp>
      <p:sp>
        <p:nvSpPr>
          <p:cNvPr id="3" name="Content Placeholder 2"/>
          <p:cNvSpPr>
            <a:spLocks noGrp="1"/>
          </p:cNvSpPr>
          <p:nvPr>
            <p:ph idx="1"/>
          </p:nvPr>
        </p:nvSpPr>
        <p:spPr/>
        <p:txBody>
          <a:bodyPr/>
          <a:lstStyle/>
          <a:p>
            <a:r>
              <a:rPr lang="zh-CN" altLang="en-US" dirty="0"/>
              <a:t>比喻句的生成</a:t>
            </a:r>
            <a:endParaRPr lang="en-US" altLang="zh-CN" dirty="0"/>
          </a:p>
          <a:p>
            <a:pPr lvl="1"/>
            <a:r>
              <a:rPr lang="zh-CN" altLang="en-US" dirty="0"/>
              <a:t>从已标注的</a:t>
            </a:r>
            <a:r>
              <a:rPr lang="en-US" altLang="zh-CN" dirty="0"/>
              <a:t>1965</a:t>
            </a:r>
            <a:r>
              <a:rPr lang="zh-CN" altLang="en-US" dirty="0"/>
              <a:t>组（本体，喻体、连接词）生成比喻句</a:t>
            </a:r>
            <a:endParaRPr lang="en-US" altLang="zh-CN" dirty="0"/>
          </a:p>
          <a:p>
            <a:pPr lvl="1"/>
            <a:r>
              <a:rPr lang="zh-CN" altLang="en-US" dirty="0"/>
              <a:t>人工标注（每句</a:t>
            </a:r>
            <a:r>
              <a:rPr lang="en-US" altLang="zh-CN" dirty="0"/>
              <a:t>3</a:t>
            </a:r>
            <a:r>
              <a:rPr lang="zh-CN" altLang="en-US" dirty="0"/>
              <a:t>人）</a:t>
            </a:r>
            <a:endParaRPr lang="en-US" dirty="0"/>
          </a:p>
        </p:txBody>
      </p:sp>
      <p:pic>
        <p:nvPicPr>
          <p:cNvPr id="4" name="Picture 3"/>
          <p:cNvPicPr>
            <a:picLocks noChangeAspect="1"/>
          </p:cNvPicPr>
          <p:nvPr/>
        </p:nvPicPr>
        <p:blipFill>
          <a:blip r:embed="rId1"/>
          <a:stretch>
            <a:fillRect/>
          </a:stretch>
        </p:blipFill>
        <p:spPr>
          <a:xfrm>
            <a:off x="838200" y="3118652"/>
            <a:ext cx="10468457" cy="337422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比喻句结果</a:t>
            </a:r>
            <a:endParaRPr lang="en-US" dirty="0"/>
          </a:p>
        </p:txBody>
      </p:sp>
      <p:sp>
        <p:nvSpPr>
          <p:cNvPr id="4" name="Content Placeholder 2"/>
          <p:cNvSpPr txBox="1"/>
          <p:nvPr/>
        </p:nvSpPr>
        <p:spPr>
          <a:xfrm>
            <a:off x="838200" y="1963271"/>
            <a:ext cx="5257800" cy="421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恰当的比喻：</a:t>
            </a:r>
            <a:endParaRPr lang="en-US" dirty="0"/>
          </a:p>
          <a:p>
            <a:pPr>
              <a:buFont typeface="Calibri" panose="020F0502020204030204" pitchFamily="34" charset="0"/>
              <a:buChar char="­"/>
            </a:pPr>
            <a:r>
              <a:rPr lang="zh-CN" altLang="en-US" sz="2400" dirty="0"/>
              <a:t>爱情就像脂肪，是点点滴滴的积累。</a:t>
            </a:r>
            <a:endParaRPr lang="en-US" altLang="zh-CN" sz="2400" dirty="0"/>
          </a:p>
          <a:p>
            <a:pPr>
              <a:buFont typeface="Calibri" panose="020F0502020204030204" pitchFamily="34" charset="0"/>
              <a:buChar char="­"/>
            </a:pPr>
            <a:r>
              <a:rPr lang="zh-CN" altLang="en-US" sz="2400" dirty="0"/>
              <a:t>孤独像是空无一人的车站。</a:t>
            </a:r>
            <a:endParaRPr lang="en-US" altLang="zh-CN" sz="2400" dirty="0"/>
          </a:p>
          <a:p>
            <a:pPr>
              <a:buFont typeface="Calibri" panose="020F0502020204030204" pitchFamily="34" charset="0"/>
              <a:buChar char="­"/>
            </a:pPr>
            <a:r>
              <a:rPr lang="zh-CN" altLang="en-US" sz="2400" dirty="0"/>
              <a:t>人生就像楼梯，各层楼有各层楼的风景。</a:t>
            </a:r>
            <a:endParaRPr lang="en-US" altLang="zh-CN" sz="2400" dirty="0"/>
          </a:p>
          <a:p>
            <a:pPr>
              <a:buFont typeface="Calibri" panose="020F0502020204030204" pitchFamily="34" charset="0"/>
              <a:buChar char="­"/>
            </a:pPr>
            <a:r>
              <a:rPr lang="zh-CN" altLang="en-US" sz="2400" dirty="0"/>
              <a:t>记忆像是古老的钟表。 </a:t>
            </a:r>
            <a:endParaRPr lang="en-US" altLang="zh-CN" sz="2400" dirty="0"/>
          </a:p>
          <a:p>
            <a:pPr>
              <a:buFont typeface="Calibri" panose="020F0502020204030204" pitchFamily="34" charset="0"/>
              <a:buChar char="­"/>
            </a:pPr>
            <a:r>
              <a:rPr lang="zh-CN" altLang="en-US" sz="2400" dirty="0"/>
              <a:t>幸福像是可爱的毛毛虫。</a:t>
            </a:r>
            <a:endParaRPr lang="en-US" sz="2400" dirty="0"/>
          </a:p>
        </p:txBody>
      </p:sp>
      <p:sp>
        <p:nvSpPr>
          <p:cNvPr id="5" name="Content Placeholder 2"/>
          <p:cNvSpPr txBox="1"/>
          <p:nvPr/>
        </p:nvSpPr>
        <p:spPr>
          <a:xfrm>
            <a:off x="6503895" y="1963271"/>
            <a:ext cx="5159188" cy="4213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不恰当：</a:t>
            </a:r>
            <a:endParaRPr lang="en-US" dirty="0"/>
          </a:p>
          <a:p>
            <a:pPr>
              <a:buFont typeface="Calibri" panose="020F0502020204030204" pitchFamily="34" charset="0"/>
              <a:buChar char="­"/>
            </a:pPr>
            <a:r>
              <a:rPr lang="zh-CN" altLang="en-US" sz="2400" dirty="0"/>
              <a:t>恋人像是可靠的报表。</a:t>
            </a:r>
            <a:endParaRPr lang="en-US" altLang="zh-CN" sz="2400" dirty="0"/>
          </a:p>
          <a:p>
            <a:pPr>
              <a:buFont typeface="Calibri" panose="020F0502020204030204" pitchFamily="34" charset="0"/>
              <a:buChar char="­"/>
            </a:pPr>
            <a:r>
              <a:rPr lang="zh-CN" altLang="en-US" sz="2400" dirty="0"/>
              <a:t>人性就像大刀，终将奋起反抗。</a:t>
            </a:r>
            <a:endParaRPr lang="en-US" altLang="zh-CN" sz="2400" dirty="0"/>
          </a:p>
          <a:p>
            <a:pPr>
              <a:buFont typeface="Calibri" panose="020F0502020204030204" pitchFamily="34" charset="0"/>
              <a:buChar char="­"/>
            </a:pPr>
            <a:r>
              <a:rPr lang="zh-CN" altLang="en-US" sz="2400" dirty="0"/>
              <a:t>金钱就像垃圾，使人腐败。 </a:t>
            </a:r>
            <a:endParaRPr lang="en-US" altLang="zh-CN" sz="2400" dirty="0"/>
          </a:p>
          <a:p>
            <a:pPr>
              <a:buFont typeface="Calibri" panose="020F0502020204030204" pitchFamily="34" charset="0"/>
              <a:buChar char="­"/>
            </a:pPr>
            <a:r>
              <a:rPr lang="zh-CN" altLang="en-US" sz="2400" dirty="0"/>
              <a:t>社会就像纸质，最稀缺的资源。</a:t>
            </a:r>
            <a:endParaRPr 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嵌入到对话中</a:t>
            </a:r>
            <a:endParaRPr lang="en-US" dirty="0"/>
          </a:p>
        </p:txBody>
      </p:sp>
      <p:sp>
        <p:nvSpPr>
          <p:cNvPr id="3" name="Content Placeholder 2"/>
          <p:cNvSpPr>
            <a:spLocks noGrp="1"/>
          </p:cNvSpPr>
          <p:nvPr>
            <p:ph idx="1"/>
          </p:nvPr>
        </p:nvSpPr>
        <p:spPr/>
        <p:txBody>
          <a:bodyPr/>
          <a:lstStyle/>
          <a:p>
            <a:r>
              <a:rPr lang="zh-CN" altLang="en-US" dirty="0"/>
              <a:t>基于对话的上下文</a:t>
            </a:r>
            <a:endParaRPr lang="en-US" altLang="zh-CN" dirty="0"/>
          </a:p>
          <a:p>
            <a:pPr lvl="1"/>
            <a:r>
              <a:rPr lang="zh-CN" altLang="en-US" dirty="0"/>
              <a:t>匹配关键词、近义词、话题</a:t>
            </a:r>
            <a:endParaRPr lang="en-US" altLang="zh-CN" dirty="0"/>
          </a:p>
          <a:p>
            <a:r>
              <a:rPr lang="zh-CN" altLang="en-US" dirty="0"/>
              <a:t>在对话系统中应用</a:t>
            </a:r>
            <a:endParaRPr lang="en-US" altLang="zh-CN" dirty="0"/>
          </a:p>
          <a:p>
            <a:pPr lvl="1"/>
            <a:r>
              <a:rPr lang="en-US" dirty="0"/>
              <a:t>924</a:t>
            </a:r>
            <a:r>
              <a:rPr lang="zh-CN" altLang="en-US" dirty="0"/>
              <a:t>个用户</a:t>
            </a:r>
            <a:endParaRPr lang="en-US" altLang="zh-CN" dirty="0"/>
          </a:p>
          <a:p>
            <a:pPr lvl="1"/>
            <a:r>
              <a:rPr lang="zh-CN" altLang="en-US" dirty="0"/>
              <a:t>接受率：用户理解并回复比喻句的比例</a:t>
            </a:r>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嵌入到对话中</a:t>
            </a:r>
            <a:endParaRPr lang="en-US" dirty="0"/>
          </a:p>
        </p:txBody>
      </p:sp>
      <p:sp>
        <p:nvSpPr>
          <p:cNvPr id="3" name="Content Placeholder 2"/>
          <p:cNvSpPr>
            <a:spLocks noGrp="1"/>
          </p:cNvSpPr>
          <p:nvPr>
            <p:ph idx="1"/>
          </p:nvPr>
        </p:nvSpPr>
        <p:spPr/>
        <p:txBody>
          <a:bodyPr/>
          <a:lstStyle/>
          <a:p>
            <a:r>
              <a:rPr lang="zh-CN" altLang="en-US" dirty="0"/>
              <a:t>比较实验</a:t>
            </a:r>
            <a:endParaRPr lang="en-US" altLang="zh-CN" dirty="0"/>
          </a:p>
          <a:p>
            <a:pPr lvl="1"/>
            <a:r>
              <a:rPr lang="zh-CN" altLang="en-US" dirty="0"/>
              <a:t>陈述句</a:t>
            </a:r>
            <a:endParaRPr lang="en-US" altLang="zh-CN" dirty="0"/>
          </a:p>
          <a:p>
            <a:pPr lvl="2"/>
            <a:r>
              <a:rPr lang="zh-CN" altLang="en-US" dirty="0"/>
              <a:t>“日子就是焦糖” </a:t>
            </a:r>
            <a:r>
              <a:rPr lang="en-US" altLang="zh-CN" dirty="0"/>
              <a:t>– 22%</a:t>
            </a:r>
            <a:endParaRPr lang="en-US" altLang="zh-CN" dirty="0"/>
          </a:p>
          <a:p>
            <a:pPr lvl="1"/>
            <a:r>
              <a:rPr lang="zh-CN" altLang="en-US" dirty="0"/>
              <a:t>单轮比喻</a:t>
            </a:r>
            <a:endParaRPr lang="en-US" altLang="zh-CN" dirty="0"/>
          </a:p>
          <a:p>
            <a:pPr lvl="2"/>
            <a:r>
              <a:rPr lang="zh-CN" altLang="en-US" dirty="0"/>
              <a:t>“日子就像焦糖，是先甜后苦” </a:t>
            </a:r>
            <a:r>
              <a:rPr lang="en-US" altLang="zh-CN" dirty="0"/>
              <a:t>– 27%</a:t>
            </a:r>
            <a:endParaRPr lang="en-US" altLang="zh-CN" dirty="0"/>
          </a:p>
          <a:p>
            <a:pPr lvl="1"/>
            <a:r>
              <a:rPr lang="zh-CN" altLang="en-US" dirty="0"/>
              <a:t>双轮比喻</a:t>
            </a:r>
            <a:endParaRPr lang="en-US" altLang="zh-CN" dirty="0"/>
          </a:p>
          <a:p>
            <a:pPr lvl="2"/>
            <a:r>
              <a:rPr lang="zh-CN" altLang="en-US" dirty="0"/>
              <a:t>“日子就像焦糖，你知道为什么吗？”</a:t>
            </a:r>
            <a:endParaRPr lang="en-US" altLang="zh-CN" dirty="0"/>
          </a:p>
          <a:p>
            <a:pPr lvl="2"/>
            <a:r>
              <a:rPr lang="zh-CN" altLang="en-US" dirty="0"/>
              <a:t>“它们都是先甜后苦。” </a:t>
            </a:r>
            <a:r>
              <a:rPr lang="en-US" altLang="zh-CN" dirty="0"/>
              <a:t>– 41%</a:t>
            </a:r>
            <a:endParaRPr lang="en-US" dirty="0"/>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结论和展望</a:t>
            </a:r>
            <a:endParaRPr lang="en-US" dirty="0"/>
          </a:p>
        </p:txBody>
      </p:sp>
      <p:sp>
        <p:nvSpPr>
          <p:cNvPr id="3" name="Content Placeholder 2"/>
          <p:cNvSpPr>
            <a:spLocks noGrp="1"/>
          </p:cNvSpPr>
          <p:nvPr>
            <p:ph idx="1"/>
          </p:nvPr>
        </p:nvSpPr>
        <p:spPr/>
        <p:txBody>
          <a:bodyPr/>
          <a:lstStyle/>
          <a:p>
            <a:r>
              <a:rPr lang="zh-CN" altLang="en-US" dirty="0"/>
              <a:t>结论</a:t>
            </a:r>
            <a:endParaRPr lang="en-US" altLang="zh-CN" dirty="0"/>
          </a:p>
          <a:p>
            <a:pPr lvl="1"/>
            <a:r>
              <a:rPr lang="zh-CN" altLang="en-US" dirty="0"/>
              <a:t>我们提出的方法可以生成一定比例的合理且新颖的比喻句。</a:t>
            </a:r>
            <a:endParaRPr lang="en-US" altLang="zh-CN" dirty="0"/>
          </a:p>
          <a:p>
            <a:pPr lvl="1"/>
            <a:r>
              <a:rPr lang="zh-CN" altLang="en-US" dirty="0"/>
              <a:t>把比喻用于多轮对话更能吸引用户的注意。</a:t>
            </a:r>
            <a:endParaRPr lang="en-US" altLang="zh-CN" dirty="0"/>
          </a:p>
          <a:p>
            <a:r>
              <a:rPr lang="zh-CN" altLang="en-US" dirty="0"/>
              <a:t>未来工作</a:t>
            </a:r>
            <a:endParaRPr lang="en-US" altLang="zh-CN" dirty="0"/>
          </a:p>
          <a:p>
            <a:pPr lvl="1"/>
            <a:r>
              <a:rPr lang="zh-CN" altLang="en-US"/>
              <a:t>对于比喻更加精细的建模</a:t>
            </a:r>
            <a:endParaRPr lang="en-US" altLang="zh-CN"/>
          </a:p>
          <a:p>
            <a:pPr lvl="1"/>
            <a:r>
              <a:rPr lang="zh-CN" altLang="en-US" dirty="0"/>
              <a:t>扩展本体、喻体、连接词到短语等复杂的事物</a:t>
            </a:r>
            <a:endParaRPr lang="en-US" altLang="zh-CN" dirty="0"/>
          </a:p>
          <a:p>
            <a:pPr lvl="1"/>
            <a:r>
              <a:rPr lang="zh-CN" altLang="en-US" dirty="0"/>
              <a:t>更加灵活多变的生成方法</a:t>
            </a:r>
            <a:endParaRPr 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43467" y="321734"/>
            <a:ext cx="10905066" cy="1135737"/>
          </a:xfrm>
        </p:spPr>
        <p:txBody>
          <a:bodyPr>
            <a:normAutofit/>
          </a:bodyPr>
          <a:lstStyle/>
          <a:p>
            <a:pPr eaLnBrk="1" hangingPunct="1">
              <a:defRPr/>
            </a:pPr>
            <a:r>
              <a:rPr lang="zh-CN" altLang="en-US" sz="3600"/>
              <a:t>参考书目</a:t>
            </a:r>
            <a:endParaRPr lang="zh-CN" altLang="en-US" sz="3600"/>
          </a:p>
        </p:txBody>
      </p:sp>
      <p:sp>
        <p:nvSpPr>
          <p:cNvPr id="93188" name="Rectangle 3"/>
          <p:cNvSpPr>
            <a:spLocks noGrp="1" noChangeArrowheads="1"/>
          </p:cNvSpPr>
          <p:nvPr>
            <p:ph idx="1"/>
          </p:nvPr>
        </p:nvSpPr>
        <p:spPr>
          <a:xfrm>
            <a:off x="643467" y="1782981"/>
            <a:ext cx="10905066" cy="4393982"/>
          </a:xfrm>
        </p:spPr>
        <p:txBody>
          <a:bodyPr>
            <a:normAutofit/>
          </a:bodyPr>
          <a:lstStyle/>
          <a:p>
            <a:pPr algn="l"/>
            <a:r>
              <a:rPr lang="zh-CN" altLang="en-US" sz="2000" dirty="0"/>
              <a:t>李航，</a:t>
            </a:r>
            <a:r>
              <a:rPr lang="zh-CN" altLang="en-US" sz="1800" b="0" i="0" u="none" strike="noStrike" baseline="0" dirty="0">
                <a:solidFill>
                  <a:srgbClr val="000000"/>
                </a:solidFill>
                <a:latin typeface="方正黑体简体"/>
              </a:rPr>
              <a:t>语言模型：过去、现在、未来</a:t>
            </a:r>
            <a:r>
              <a:rPr lang="zh-CN" altLang="en-US" sz="1800" dirty="0">
                <a:solidFill>
                  <a:srgbClr val="000000"/>
                </a:solidFill>
                <a:latin typeface="方正黑体简体"/>
              </a:rPr>
              <a:t>，中国计算机学会通讯，</a:t>
            </a:r>
            <a:r>
              <a:rPr lang="zh-CN" altLang="en-US" sz="1800" b="0" i="0" u="none" strike="noStrike" baseline="0" dirty="0">
                <a:solidFill>
                  <a:srgbClr val="000000"/>
                </a:solidFill>
                <a:latin typeface="方正黑体简体z."/>
              </a:rPr>
              <a:t>第 </a:t>
            </a:r>
            <a:r>
              <a:rPr lang="en-US" altLang="zh-CN" sz="1800" b="0" i="0" u="none" strike="noStrike" baseline="0" dirty="0">
                <a:solidFill>
                  <a:srgbClr val="000000"/>
                </a:solidFill>
                <a:latin typeface="方正黑体简体z."/>
              </a:rPr>
              <a:t>16 </a:t>
            </a:r>
            <a:r>
              <a:rPr lang="zh-CN" altLang="en-US" sz="1800" b="0" i="0" u="none" strike="noStrike" baseline="0" dirty="0">
                <a:solidFill>
                  <a:srgbClr val="000000"/>
                </a:solidFill>
                <a:latin typeface="方正黑体简体z."/>
              </a:rPr>
              <a:t>卷 第</a:t>
            </a:r>
            <a:r>
              <a:rPr lang="en-US" altLang="zh-CN" sz="1800" b="0" i="0" u="none" strike="noStrike" baseline="0" dirty="0">
                <a:solidFill>
                  <a:srgbClr val="000000"/>
                </a:solidFill>
                <a:latin typeface="方正黑体简体z."/>
              </a:rPr>
              <a:t>9 </a:t>
            </a:r>
            <a:r>
              <a:rPr lang="zh-CN" altLang="en-US" sz="1800" b="0" i="0" u="none" strike="noStrike" baseline="0" dirty="0">
                <a:solidFill>
                  <a:srgbClr val="000000"/>
                </a:solidFill>
                <a:latin typeface="方正黑体简体z."/>
              </a:rPr>
              <a:t>期 </a:t>
            </a:r>
            <a:r>
              <a:rPr lang="en-US" altLang="zh-CN" sz="1800" b="0" i="0" u="none" strike="noStrike" baseline="0" dirty="0">
                <a:solidFill>
                  <a:srgbClr val="000000"/>
                </a:solidFill>
                <a:latin typeface="方正黑体简体z."/>
              </a:rPr>
              <a:t>2020 </a:t>
            </a:r>
            <a:r>
              <a:rPr lang="zh-CN" altLang="en-US" sz="1800" b="0" i="0" u="none" strike="noStrike" baseline="0" dirty="0">
                <a:solidFill>
                  <a:srgbClr val="000000"/>
                </a:solidFill>
                <a:latin typeface="方正黑体简体z."/>
              </a:rPr>
              <a:t>年 </a:t>
            </a:r>
            <a:r>
              <a:rPr lang="en-US" altLang="zh-CN" sz="1800" b="0" i="0" u="none" strike="noStrike" baseline="0" dirty="0">
                <a:solidFill>
                  <a:srgbClr val="000000"/>
                </a:solidFill>
                <a:latin typeface="方正黑体简体z."/>
              </a:rPr>
              <a:t>9 </a:t>
            </a:r>
            <a:r>
              <a:rPr lang="zh-CN" altLang="en-US" sz="1800" b="0" i="0" u="none" strike="noStrike" baseline="0" dirty="0">
                <a:solidFill>
                  <a:srgbClr val="000000"/>
                </a:solidFill>
                <a:latin typeface="方正黑体简体z."/>
              </a:rPr>
              <a:t>月</a:t>
            </a:r>
            <a:endParaRPr lang="en-US" altLang="zh-CN" sz="1800" b="0" i="0" u="none" strike="noStrike" baseline="0" dirty="0">
              <a:solidFill>
                <a:srgbClr val="000000"/>
              </a:solidFill>
              <a:latin typeface="方正黑体简体z."/>
            </a:endParaRPr>
          </a:p>
          <a:p>
            <a:r>
              <a:rPr lang="en-US" altLang="zh-CN" sz="2000" dirty="0">
                <a:hlinkClick r:id="rId1"/>
              </a:rPr>
              <a:t>https://www.bilibili.com/video/BV1Wv411h7kN?p=23</a:t>
            </a:r>
            <a:endParaRPr lang="en-US" altLang="zh-CN" sz="2000" dirty="0"/>
          </a:p>
          <a:p>
            <a:pPr eaLnBrk="1" hangingPunct="1"/>
            <a:r>
              <a:rPr lang="zh-CN" altLang="en-US" sz="2000" dirty="0"/>
              <a:t>王东、利节和许莎，人工智能，清华大学出版社</a:t>
            </a:r>
            <a:endParaRPr lang="en-US" altLang="zh-CN" sz="2000" dirty="0"/>
          </a:p>
          <a:p>
            <a:pPr eaLnBrk="1" hangingPunct="1"/>
            <a:r>
              <a:rPr lang="zh-CN" altLang="en-US" sz="2000" dirty="0"/>
              <a:t>吴飞，人工智能导论：模型与算法，高等教育出版社</a:t>
            </a:r>
            <a:endParaRPr lang="en-US" altLang="zh-CN" sz="2000" dirty="0"/>
          </a:p>
          <a:p>
            <a:r>
              <a:rPr lang="en-US" altLang="zh-CN" sz="2000" dirty="0">
                <a:hlinkClick r:id="" action="ppaction://noaction"/>
              </a:rPr>
              <a:t>https://colah.github.io/posts/2015-08-Understanding-LSTMs/</a:t>
            </a:r>
            <a:endParaRPr lang="en-US" altLang="zh-CN" sz="2000" dirty="0"/>
          </a:p>
          <a:p>
            <a:r>
              <a:rPr lang="en-US" altLang="zh-CN" sz="2000" dirty="0">
                <a:hlinkClick r:id="" action="ppaction://noaction"/>
              </a:rPr>
              <a:t>https://medium.com/inside-machine-learning/what-is-a-transformer-d07dd1fbec04</a:t>
            </a:r>
            <a:endParaRPr lang="en-US" altLang="zh-CN" sz="2000" dirty="0"/>
          </a:p>
          <a:p>
            <a:r>
              <a:rPr lang="en-US" altLang="zh-CN" sz="2000" dirty="0">
                <a:hlinkClick r:id="rId2"/>
              </a:rPr>
              <a:t>http://jalammar.github.io/illustrated-transformer/</a:t>
            </a:r>
            <a:endParaRPr lang="en-US" altLang="zh-CN" sz="2000" dirty="0"/>
          </a:p>
          <a:p>
            <a:endParaRPr lang="en-US" altLang="zh-CN" sz="2000" dirty="0"/>
          </a:p>
        </p:txBody>
      </p:sp>
      <p:sp>
        <p:nvSpPr>
          <p:cNvPr id="93186" name="灯片编号占位符 5"/>
          <p:cNvSpPr>
            <a:spLocks noGrp="1"/>
          </p:cNvSpPr>
          <p:nvPr>
            <p:ph type="sldNum" sz="quarter" idx="12"/>
          </p:nvPr>
        </p:nvSpPr>
        <p:spPr>
          <a:xfrm>
            <a:off x="8805333" y="6356350"/>
            <a:ext cx="2743200" cy="365125"/>
          </a:xfrm>
        </p:spPr>
        <p:txBody>
          <a:bodyPr>
            <a:normAutofit/>
          </a:bodyPr>
          <a:lstStyle/>
          <a:p>
            <a:pPr>
              <a:spcAft>
                <a:spcPts val="600"/>
              </a:spcAft>
            </a:pPr>
            <a:fld id="{FEAF9F01-5A7A-44BE-8F85-32FBB822075E}" type="slidenum">
              <a:rPr lang="en-US" altLang="zh-CN" smtClean="0"/>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交叉熵</a:t>
            </a:r>
            <a:endParaRPr lang="zh-CN" altLang="en-US" dirty="0"/>
          </a:p>
        </p:txBody>
      </p:sp>
      <p:sp>
        <p:nvSpPr>
          <p:cNvPr id="3" name="内容占位符 2"/>
          <p:cNvSpPr>
            <a:spLocks noGrp="1"/>
          </p:cNvSpPr>
          <p:nvPr>
            <p:ph idx="1"/>
          </p:nvPr>
        </p:nvSpPr>
        <p:spPr/>
        <p:txBody>
          <a:bodyPr>
            <a:normAutofit fontScale="92500"/>
          </a:bodyPr>
          <a:lstStyle/>
          <a:p>
            <a:r>
              <a:rPr lang="zh-CN" altLang="en-US" dirty="0"/>
              <a:t>当单词序列的长度趋于无穷的时候，就可以定义语言的熵：</a:t>
            </a:r>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endParaRPr lang="en-US" altLang="zh-CN" dirty="0"/>
          </a:p>
          <a:p>
            <a:pPr marL="0" indent="0">
              <a:buNone/>
            </a:pPr>
            <a:r>
              <a:rPr lang="en-US" altLang="zh-CN" dirty="0"/>
              <a:t>         </a:t>
            </a:r>
            <a:r>
              <a:rPr lang="zh-CN" altLang="en-US" dirty="0"/>
              <a:t>熵表示一个概率分布的不确定性，交叉熵表示一个概率分布相对</a:t>
            </a:r>
            <a:endParaRPr lang="en-US" altLang="zh-CN" dirty="0"/>
          </a:p>
          <a:p>
            <a:pPr marL="0" indent="0">
              <a:buNone/>
            </a:pPr>
            <a:r>
              <a:rPr lang="zh-CN" altLang="en-US" dirty="0"/>
              <a:t>  于另一个概率</a:t>
            </a:r>
            <a:r>
              <a:rPr lang="en-US" altLang="zh-CN" dirty="0"/>
              <a:t>   </a:t>
            </a:r>
            <a:r>
              <a:rPr lang="zh-CN" altLang="en-US" dirty="0"/>
              <a:t>分布的不确定性。熵是交叉熵的下界。</a:t>
            </a:r>
            <a:endParaRPr lang="en-US" altLang="zh-CN" dirty="0"/>
          </a:p>
          <a:p>
            <a:r>
              <a:rPr lang="zh-CN" altLang="en-US" dirty="0"/>
              <a:t>如果一个语言模型比另一个语言模型能更准确地预测单词序列数据，那么它应该由更小的交叉熵。为语言模型提供了评价工具。</a:t>
            </a:r>
            <a:endParaRPr lang="en-US" altLang="zh-CN" dirty="0"/>
          </a:p>
          <a:p>
            <a:endParaRPr lang="zh-CN" altLang="en-US" dirty="0"/>
          </a:p>
        </p:txBody>
      </p:sp>
      <p:pic>
        <p:nvPicPr>
          <p:cNvPr id="6" name="图片 5"/>
          <p:cNvPicPr>
            <a:picLocks noChangeAspect="1"/>
          </p:cNvPicPr>
          <p:nvPr/>
        </p:nvPicPr>
        <p:blipFill rotWithShape="1">
          <a:blip r:embed="rId1"/>
          <a:srcRect l="53499" t="19703" r="8751" b="60968"/>
          <a:stretch>
            <a:fillRect/>
          </a:stretch>
        </p:blipFill>
        <p:spPr>
          <a:xfrm>
            <a:off x="1196775" y="2417572"/>
            <a:ext cx="5649290" cy="162705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谢谢！</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语法与无限性</a:t>
            </a:r>
            <a:endParaRPr lang="zh-CN" altLang="en-US" dirty="0"/>
          </a:p>
        </p:txBody>
      </p:sp>
      <p:sp>
        <p:nvSpPr>
          <p:cNvPr id="3" name="内容占位符 2"/>
          <p:cNvSpPr>
            <a:spLocks noGrp="1"/>
          </p:cNvSpPr>
          <p:nvPr>
            <p:ph idx="1"/>
          </p:nvPr>
        </p:nvSpPr>
        <p:spPr/>
        <p:txBody>
          <a:bodyPr/>
          <a:lstStyle/>
          <a:p>
            <a:r>
              <a:rPr lang="en-US" altLang="zh-CN" dirty="0"/>
              <a:t>1956</a:t>
            </a:r>
            <a:r>
              <a:rPr lang="zh-CN" altLang="en-US" dirty="0"/>
              <a:t>年提出了著名的乔姆斯基层次结构，指出</a:t>
            </a:r>
            <a:r>
              <a:rPr lang="en-US" altLang="zh-CN" dirty="0"/>
              <a:t>n</a:t>
            </a:r>
            <a:r>
              <a:rPr lang="zh-CN" altLang="en-US" dirty="0"/>
              <a:t>元模型的局限性</a:t>
            </a:r>
            <a:endParaRPr lang="en-US" altLang="zh-CN" dirty="0"/>
          </a:p>
          <a:p>
            <a:pPr lvl="1"/>
            <a:r>
              <a:rPr lang="zh-CN" altLang="en-US" dirty="0"/>
              <a:t>语法是能够产生这个语言所有句子的“装置”</a:t>
            </a:r>
            <a:endParaRPr lang="en-US" altLang="zh-CN" dirty="0"/>
          </a:p>
          <a:p>
            <a:pPr lvl="1"/>
            <a:r>
              <a:rPr lang="zh-CN" altLang="en-US" dirty="0"/>
              <a:t>语法有不同的复杂度，形成层次化结构</a:t>
            </a:r>
            <a:endParaRPr lang="en-US" altLang="zh-CN" dirty="0"/>
          </a:p>
          <a:p>
            <a:pPr lvl="1"/>
            <a:r>
              <a:rPr lang="zh-CN" altLang="en-US" dirty="0"/>
              <a:t>由有限状态机表示的语法成为有限状态语法</a:t>
            </a:r>
            <a:endParaRPr lang="en-US" altLang="zh-CN" dirty="0"/>
          </a:p>
          <a:p>
            <a:pPr marL="457200" lvl="1" indent="0">
              <a:buNone/>
            </a:pPr>
            <a:r>
              <a:rPr lang="zh-CN" altLang="en-US" dirty="0"/>
              <a:t>   但它不能够生成所有句子</a:t>
            </a:r>
            <a:endParaRPr lang="en-US" altLang="zh-CN" dirty="0"/>
          </a:p>
          <a:p>
            <a:pPr lvl="1"/>
            <a:r>
              <a:rPr lang="zh-CN" altLang="en-US" dirty="0"/>
              <a:t>依存关系可以无限组合，生成仍然正确的句子</a:t>
            </a:r>
            <a:endParaRPr lang="zh-CN" altLang="en-US" dirty="0"/>
          </a:p>
        </p:txBody>
      </p:sp>
      <p:pic>
        <p:nvPicPr>
          <p:cNvPr id="5" name="图片 4"/>
          <p:cNvPicPr>
            <a:picLocks noChangeAspect="1"/>
          </p:cNvPicPr>
          <p:nvPr/>
        </p:nvPicPr>
        <p:blipFill rotWithShape="1">
          <a:blip r:embed="rId1"/>
          <a:srcRect l="55663" t="23293" r="11717" b="32852"/>
          <a:stretch>
            <a:fillRect/>
          </a:stretch>
        </p:blipFill>
        <p:spPr>
          <a:xfrm>
            <a:off x="7676516" y="2760962"/>
            <a:ext cx="3977090" cy="30076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tags/tag1.xml><?xml version="1.0" encoding="utf-8"?>
<p:tagLst xmlns:p="http://schemas.openxmlformats.org/presentationml/2006/main">
  <p:tag name="commondata" val="eyJoZGlkIjoiOGRhYzg1M2JjY2NkZTdmMWQ1MWJkOWI4NTVmMDhiMm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ogo">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logo">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5931</Words>
  <Application>WPS 演示</Application>
  <PresentationFormat>宽屏</PresentationFormat>
  <Paragraphs>483</Paragraphs>
  <Slides>50</Slides>
  <Notes>1</Notes>
  <HiddenSlides>0</HiddenSlides>
  <MMClips>0</MMClips>
  <ScaleCrop>false</ScaleCrop>
  <HeadingPairs>
    <vt:vector size="6" baseType="variant">
      <vt:variant>
        <vt:lpstr>已用的字体</vt:lpstr>
      </vt:variant>
      <vt:variant>
        <vt:i4>23</vt:i4>
      </vt:variant>
      <vt:variant>
        <vt:lpstr>主题</vt:lpstr>
      </vt:variant>
      <vt:variant>
        <vt:i4>4</vt:i4>
      </vt:variant>
      <vt:variant>
        <vt:lpstr>幻灯片标题</vt:lpstr>
      </vt:variant>
      <vt:variant>
        <vt:i4>50</vt:i4>
      </vt:variant>
    </vt:vector>
  </HeadingPairs>
  <TitlesOfParts>
    <vt:vector size="77" baseType="lpstr">
      <vt:lpstr>Arial</vt:lpstr>
      <vt:lpstr>宋体</vt:lpstr>
      <vt:lpstr>Wingdings</vt:lpstr>
      <vt:lpstr>PingFang SC Semibold</vt:lpstr>
      <vt:lpstr>PingFang SC Regular</vt:lpstr>
      <vt:lpstr>Source Han Sans CN Medium</vt:lpstr>
      <vt:lpstr>Yu Gothic UI Light</vt:lpstr>
      <vt:lpstr>Source Han Sans CN</vt:lpstr>
      <vt:lpstr>Acumin Variable C...</vt:lpstr>
      <vt:lpstr>Segoe Print</vt:lpstr>
      <vt:lpstr>PingFang SC Medium</vt:lpstr>
      <vt:lpstr>等线 Light</vt:lpstr>
      <vt:lpstr>等线</vt:lpstr>
      <vt:lpstr>微软雅黑</vt:lpstr>
      <vt:lpstr>Arial Unicode MS</vt:lpstr>
      <vt:lpstr>Times New Roman</vt:lpstr>
      <vt:lpstr>楷体</vt:lpstr>
      <vt:lpstr>Calibri</vt:lpstr>
      <vt:lpstr>方正黑体简体</vt:lpstr>
      <vt:lpstr>方正黑体简体z.</vt:lpstr>
      <vt:lpstr>Open Sans</vt:lpstr>
      <vt:lpstr>Montserrat-Bold</vt:lpstr>
      <vt:lpstr>黑体</vt:lpstr>
      <vt:lpstr>Office 主题​​</vt:lpstr>
      <vt:lpstr>1_Office 主题​​</vt:lpstr>
      <vt:lpstr>logo</vt:lpstr>
      <vt:lpstr>1_logo</vt:lpstr>
      <vt:lpstr>人工智能引论</vt:lpstr>
      <vt:lpstr>人工智能与语言</vt:lpstr>
      <vt:lpstr>n元模型（n-gram model）</vt:lpstr>
      <vt:lpstr>交叉熵</vt:lpstr>
      <vt:lpstr>交叉熵</vt:lpstr>
      <vt:lpstr>语法与无限性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神经语言模型</vt:lpstr>
      <vt:lpstr>PowerPoint 演示文稿</vt:lpstr>
      <vt:lpstr>预训练语言模型</vt:lpstr>
      <vt:lpstr>人工智能与语言</vt:lpstr>
      <vt:lpstr>Efficient Estimation of Word Representations in Vector Space </vt:lpstr>
      <vt:lpstr>Motivation</vt:lpstr>
      <vt:lpstr>Model Architectures </vt:lpstr>
      <vt:lpstr>Model Architectures </vt:lpstr>
      <vt:lpstr>Model Architectures </vt:lpstr>
      <vt:lpstr>Model Architectures </vt:lpstr>
      <vt:lpstr>Model Architectures </vt:lpstr>
      <vt:lpstr>Model Architectures </vt:lpstr>
      <vt:lpstr>Model Architectures </vt:lpstr>
      <vt:lpstr>Model Architectures </vt:lpstr>
      <vt:lpstr>Results &amp; Examples of the Learned Relationships </vt:lpstr>
      <vt:lpstr>Results &amp; Examples of the Learned Relationships </vt:lpstr>
      <vt:lpstr>Results &amp; Examples of the Learned Relationships </vt:lpstr>
      <vt:lpstr>Results &amp; Examples of the Learned Relationships </vt:lpstr>
      <vt:lpstr>Results &amp; Examples of the Learned Relationships </vt:lpstr>
      <vt:lpstr>Results &amp; Examples of the Learned Relationships </vt:lpstr>
      <vt:lpstr>“Love is as Complex as Math”: Metaphor Generation System for Social Chatbot</vt:lpstr>
      <vt:lpstr>研究背景</vt:lpstr>
      <vt:lpstr>比喻</vt:lpstr>
      <vt:lpstr>选取本体和喻体</vt:lpstr>
      <vt:lpstr>选取连接词</vt:lpstr>
      <vt:lpstr>PowerPoint 演示文稿</vt:lpstr>
      <vt:lpstr>生成比喻句</vt:lpstr>
      <vt:lpstr>比喻的实验评价</vt:lpstr>
      <vt:lpstr>比喻的实验评价</vt:lpstr>
      <vt:lpstr>比喻句结果</vt:lpstr>
      <vt:lpstr>嵌入到对话中</vt:lpstr>
      <vt:lpstr>嵌入到对话中</vt:lpstr>
      <vt:lpstr>结论和展望</vt:lpstr>
      <vt:lpstr>参考书目</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 睿华</dc:creator>
  <cp:lastModifiedBy>雨过天晴</cp:lastModifiedBy>
  <cp:revision>92</cp:revision>
  <dcterms:created xsi:type="dcterms:W3CDTF">2020-11-18T07:52:00Z</dcterms:created>
  <dcterms:modified xsi:type="dcterms:W3CDTF">2024-11-14T02:31:09Z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FD8553DD9CF2439CA8C9F5838091F8DC_12</vt:lpwstr>
  </property>
  <property fmtid="{D5CDD505-2E9C-101B-9397-08002B2CF9AE}" pid="3" name="KSOProductBuildVer">
    <vt:lpwstr>2052-12.1.0.18608</vt:lpwstr>
  </property>
</Properties>
</file>